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3"/>
  </p:notesMasterIdLst>
  <p:sldIdLst>
    <p:sldId id="256" r:id="rId2"/>
    <p:sldId id="258" r:id="rId3"/>
    <p:sldId id="261" r:id="rId4"/>
    <p:sldId id="260" r:id="rId5"/>
    <p:sldId id="263" r:id="rId6"/>
    <p:sldId id="264" r:id="rId7"/>
    <p:sldId id="257" r:id="rId8"/>
    <p:sldId id="259" r:id="rId9"/>
    <p:sldId id="265" r:id="rId10"/>
    <p:sldId id="266" r:id="rId11"/>
    <p:sldId id="267" r:id="rId12"/>
    <p:sldId id="269" r:id="rId13"/>
    <p:sldId id="268" r:id="rId14"/>
    <p:sldId id="279" r:id="rId15"/>
    <p:sldId id="270" r:id="rId16"/>
    <p:sldId id="271" r:id="rId17"/>
    <p:sldId id="273" r:id="rId18"/>
    <p:sldId id="272" r:id="rId19"/>
    <p:sldId id="274" r:id="rId20"/>
    <p:sldId id="278" r:id="rId21"/>
    <p:sldId id="275" r:id="rId22"/>
    <p:sldId id="276" r:id="rId23"/>
    <p:sldId id="277" r:id="rId24"/>
    <p:sldId id="284" r:id="rId25"/>
    <p:sldId id="280" r:id="rId26"/>
    <p:sldId id="281" r:id="rId27"/>
    <p:sldId id="282" r:id="rId28"/>
    <p:sldId id="283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D17FC-5484-48D1-9546-6EBA3B22F582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D2FC5-1BB0-4412-9D7D-219B4FA54B0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D2FC5-1BB0-4412-9D7D-219B4FA54B0B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ze ściętym i zaokrąglonym rogi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ójkąt prostokątny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10" name="Dowolny kształt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Dowolny kształt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11CF50-A7B8-44DD-BF6C-8D38C9981865}" type="datetimeFigureOut">
              <a:rPr lang="pl-PL" smtClean="0"/>
              <a:pPr/>
              <a:t>2020-09-24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E4580C-F936-4586-91A6-615E889719F6}" type="slidenum">
              <a:rPr lang="pl-PL" smtClean="0"/>
              <a:pPr/>
              <a:t>‹#›</a:t>
            </a:fld>
            <a:endParaRPr lang="pl-PL"/>
          </a:p>
        </p:txBody>
      </p:sp>
      <p:grpSp>
        <p:nvGrpSpPr>
          <p:cNvPr id="2" name="Grup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Dowolny kształt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Dowolny kształt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33" y="548680"/>
            <a:ext cx="735105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W języku niemieckim rzeczowniki są pisane wielką literą. W przeciwieństwie do angielskiego, zasada ta nie dotyczy tylko nazw własnych. Wyjątki nie istnieją.</a:t>
            </a:r>
          </a:p>
          <a:p>
            <a:pPr>
              <a:buNone/>
            </a:pPr>
            <a:r>
              <a:rPr lang="pl-PL" dirty="0" smtClean="0"/>
              <a:t>Język niemiecki używa alfabetu łacińskiego. </a:t>
            </a:r>
            <a:r>
              <a:rPr lang="pl-PL" dirty="0" smtClean="0"/>
              <a:t>Jednak</a:t>
            </a:r>
            <a:br>
              <a:rPr lang="pl-PL" dirty="0" smtClean="0"/>
            </a:br>
            <a:r>
              <a:rPr lang="pl-PL" dirty="0" smtClean="0"/>
              <a:t> </a:t>
            </a:r>
            <a:r>
              <a:rPr lang="pl-PL" dirty="0" smtClean="0"/>
              <a:t>w języku niemieckim występuje jedna dodatkowa spółgłoska: ß, zwana „</a:t>
            </a:r>
            <a:r>
              <a:rPr lang="pl-PL" dirty="0" err="1" smtClean="0"/>
              <a:t>Eszett</a:t>
            </a:r>
            <a:r>
              <a:rPr lang="pl-PL" dirty="0" smtClean="0"/>
              <a:t>”. Reprezentuje podwójne „s</a:t>
            </a:r>
            <a:r>
              <a:rPr lang="pl-PL" dirty="0" smtClean="0"/>
              <a:t>”. Język </a:t>
            </a:r>
            <a:r>
              <a:rPr lang="pl-PL" dirty="0" smtClean="0"/>
              <a:t>niemiecki znany jest z nieskończenie długich słów.</a:t>
            </a:r>
          </a:p>
          <a:p>
            <a:endParaRPr lang="pl-P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848872" cy="231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2008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27280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392797" y="1936789"/>
            <a:ext cx="77048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 smtClean="0"/>
              <a:t>Język angielski jest popularny na całym świecie.  Pełni funkcję języka oficjalnego bądź półoficjalnego w ponad 60 krajach. W Wielkiej Brytanii, Stanach Zjednoczonych i Australii angielski jest językiem urzędowym. Zawdzięcza ponad tysiąc słów Szekspirowi. Większość słów we współczesnym angielskim pochodzi z języków </a:t>
            </a:r>
            <a:r>
              <a:rPr lang="pl-PL" sz="2800" dirty="0" err="1" smtClean="0"/>
              <a:t>staroangielskiego</a:t>
            </a:r>
            <a:r>
              <a:rPr lang="pl-PL" sz="2800" dirty="0" smtClean="0"/>
              <a:t> i francuskiego. Angielski zapisywany jest alfabetem łacińskim. W przeszłości alfabet angielski miał 29liter. </a:t>
            </a:r>
          </a:p>
          <a:p>
            <a:endParaRPr lang="pl-PL" sz="2800" dirty="0" smtClean="0"/>
          </a:p>
          <a:p>
            <a:endParaRPr lang="pl-PL" sz="2800" dirty="0" smtClean="0"/>
          </a:p>
          <a:p>
            <a:endParaRPr lang="pl-PL" sz="2800" dirty="0" smtClean="0"/>
          </a:p>
          <a:p>
            <a:endParaRPr lang="pl-PL" sz="2800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l-PL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20891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sz="2800" dirty="0" smtClean="0"/>
          </a:p>
          <a:p>
            <a:pPr>
              <a:buNone/>
            </a:pPr>
            <a:r>
              <a:rPr lang="pl-PL" sz="2800" dirty="0" smtClean="0"/>
              <a:t>Najkrótsze zdanie w języku angielskim to "I </a:t>
            </a:r>
            <a:r>
              <a:rPr lang="pl-PL" sz="2800" dirty="0" err="1" smtClean="0"/>
              <a:t>am</a:t>
            </a:r>
            <a:r>
              <a:rPr lang="pl-PL" sz="2800" dirty="0" smtClean="0"/>
              <a:t>". Słownik języka angielskiego zbudowany jest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z </a:t>
            </a:r>
            <a:r>
              <a:rPr lang="pl-PL" sz="2800" dirty="0" smtClean="0"/>
              <a:t>ponad 800 tysięcy terminów a udowodniono,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że </a:t>
            </a:r>
            <a:r>
              <a:rPr lang="pl-PL" sz="2800" dirty="0" smtClean="0"/>
              <a:t>tylko 6 tysięcy z nich jest używanych obecnie na co dzień. Żaden inny język nie posiada więcej synonimów.  Najrzadziej używaną literą jest "q". Szacuje się, że językiem angielskim posługuje się obecnie 1,5 miliardów ludzi.</a:t>
            </a:r>
            <a:endParaRPr lang="pl-P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7992888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691276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3448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Językiem  francuskim posługuje się ponad 200 milionów ludzi. Na całym świecie jest 68 państw frankofońskich. Jest językiem urzędowym w 44 krajach. Francuski, zaraz po angielskim jest najszerzej nauczanym językiem obcym. Język francuski jest pełen wyjątków i niespodzianek. Nie jest to język najłatwiejszy do nauki, posiada on ciekawe brzmienie, opanowanie tego języka wymaga nauczenia się jego prawidłowej wymowy z charakterystycznym akcentem. Od dawien dawna język francuski jest kojarzony z językiem elit, dyplomatów, a także artystów. </a:t>
            </a:r>
            <a:endParaRPr lang="pl-PL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7992888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 francuski należy do grupy języków romańskich. Jest to język ojczysty dla około osiemdziesięciu milionów ludzi. W języku pojawiają się słowa, które nie występują w żadnym innym języku. Wyrażenie </a:t>
            </a:r>
            <a:r>
              <a:rPr lang="pl-PL" i="1" dirty="0" smtClean="0"/>
              <a:t>na zdrowie</a:t>
            </a:r>
            <a:r>
              <a:rPr lang="pl-PL" dirty="0" smtClean="0"/>
              <a:t> miało swój początek od języka francuskiego. W języku francuskim podobnie zresztą jak w wielu innych są słowa bardzo podobne do siebie. W tym wypadku liczy się dokładność, ponieważ przeoczenie jednej literki może oznaczać coś zupełnie innego.</a:t>
            </a:r>
            <a:endParaRPr lang="pl-PL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84887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691276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34481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7" y="836713"/>
            <a:ext cx="6192688" cy="54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 </a:t>
            </a:r>
            <a:r>
              <a:rPr lang="pl-PL" dirty="0" smtClean="0"/>
              <a:t>grecki jest uważany za jeden z trudniejszych języków do opanowania, częściowo z powodu stosowanego alfabetu, który może wydawać się skomplikowany. Jest to bardzo ładny i ciekawy język. Alfabet grecki wywodzi się z alfabetu fenickiego, posiada 24 znaki i czytany jest od strony lewej do prawej, w odróżnieniu od fenickiego, mającego 22 znaki, który był czytamy odwrotnie-od strony prawej do </a:t>
            </a:r>
            <a:r>
              <a:rPr lang="pl-PL" dirty="0" smtClean="0"/>
              <a:t>lewej.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424936" cy="226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 </a:t>
            </a:r>
            <a:r>
              <a:rPr lang="pl-PL" dirty="0" smtClean="0"/>
              <a:t>grecki jest najstarszym językiem spośród wszystkich oficjalnych języków Unii Europejskiej,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a </a:t>
            </a:r>
            <a:r>
              <a:rPr lang="pl-PL" dirty="0" smtClean="0"/>
              <a:t>dodatkowo zawiera najwięcej wyrazów.</a:t>
            </a:r>
            <a:br>
              <a:rPr lang="pl-PL" dirty="0" smtClean="0"/>
            </a:br>
            <a:r>
              <a:rPr lang="pl-PL" dirty="0" smtClean="0"/>
              <a:t>W języku greckim nie ma bezokolicznika, jego funkcję pełni natomiast 1 osoba liczby pojedynczej czasu teraźniejszego. Rolę znaku zapytania pełni średnik —;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80648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6971503" cy="463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Najpopularniejsze włoskie słowa, których musisz się nauczyć – Mondly  Languages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6984776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     Język </a:t>
            </a:r>
            <a:r>
              <a:rPr lang="pl-PL" dirty="0" smtClean="0"/>
              <a:t>włoski, tak zwany </a:t>
            </a:r>
            <a:r>
              <a:rPr lang="pl-PL" dirty="0" err="1" smtClean="0"/>
              <a:t>italiano</a:t>
            </a:r>
            <a:r>
              <a:rPr lang="pl-PL" dirty="0" smtClean="0"/>
              <a:t> jest językiem urzędowym we Włoszech, San Marino, Watykanie, Szwajcarii . Jest melodyjny i elegancki</a:t>
            </a:r>
            <a:r>
              <a:rPr lang="pl-PL" dirty="0" smtClean="0"/>
              <a:t>. Do </a:t>
            </a:r>
            <a:r>
              <a:rPr lang="pl-PL" dirty="0" smtClean="0"/>
              <a:t>zapisu języka włoskiego używa się języka łacińskiego,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a </a:t>
            </a:r>
            <a:r>
              <a:rPr lang="pl-PL" dirty="0" smtClean="0"/>
              <a:t>wszystkie  słowa kończą się samogłoską: i, a, e, o, u. Interesującym zjawiskiem w języku włoskim jest brak występowania liter K, Y, W oraz X i J.  Najdłuższe włoskie słowo </a:t>
            </a:r>
            <a:r>
              <a:rPr lang="pl-PL" i="1" dirty="0" err="1" smtClean="0"/>
              <a:t>precipitevolissimevolménte</a:t>
            </a:r>
            <a:r>
              <a:rPr lang="pl-PL" dirty="0" smtClean="0"/>
              <a:t> oznacza „na łeb, na szyję”.</a:t>
            </a:r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92088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727280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Symbol zastępczy zawartości 5" descr="Najbardziej przydatne słówka hiszpańskie – z nimi żadna sytuacja  niestraszna! | Tłumaczenia Hiszpańskiego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75" y="764704"/>
            <a:ext cx="7334250" cy="5413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pl-PL" dirty="0" smtClean="0"/>
          </a:p>
          <a:p>
            <a:pPr>
              <a:buNone/>
            </a:pPr>
            <a:r>
              <a:rPr lang="pl-PL" dirty="0" smtClean="0"/>
              <a:t>Język hiszpański należy do rodziny romańskiej języków indoeuropejskich. Jest trzecim najczęściej używanym językiem na kuli ziemskiej. To jeden z oficjalnych języków takich organizacji jak m.in. ONZ, Unia Afrykańska czy Unia Europejska. Ogólna liczba ludzi na świecie mówiących tym językiem szacowana jest na ponad pół miliarda. W dawnych czasach hiszpański nazywany był także językiem chrześcijańskim. Wyraz </a:t>
            </a:r>
            <a:r>
              <a:rPr lang="pl-PL" i="1" dirty="0" err="1" smtClean="0"/>
              <a:t>electroencefalografista</a:t>
            </a:r>
            <a:r>
              <a:rPr lang="pl-PL" i="1" dirty="0" smtClean="0"/>
              <a:t> </a:t>
            </a:r>
            <a:r>
              <a:rPr lang="pl-PL" dirty="0" smtClean="0"/>
              <a:t>jest najdłuższym wyrazem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 smtClean="0"/>
              <a:t>języku hiszpańskim liczącym 23 litery.</a:t>
            </a:r>
            <a:endParaRPr lang="pl-P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 hiszpański uważany jest za jeden z najszybszych języków świata bazując owe dane na liczbie sylab, które przeciętny mówca jest w stanie wymówić na sekundę. Ponad 4000 obecnych słów w języku hiszpańskim zawdzięcza swe istnienie językowi arabskiemu, skąd </a:t>
            </a:r>
            <a:r>
              <a:rPr lang="pl-PL" dirty="0" smtClean="0"/>
              <a:t>pochodzi.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90364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650372" cy="4755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191911"/>
            <a:ext cx="8305800" cy="788817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Kraje Europy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2532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2000" dirty="0" smtClean="0"/>
              <a:t>    Tłumaczenie piosenki </a:t>
            </a:r>
            <a:br>
              <a:rPr lang="pl-PL" sz="2000" dirty="0" smtClean="0"/>
            </a:br>
            <a:r>
              <a:rPr lang="pl-PL" sz="2000" i="1" dirty="0" smtClean="0">
                <a:solidFill>
                  <a:schemeClr val="accent1"/>
                </a:solidFill>
              </a:rPr>
              <a:t>„Wlazł kotek na płotek”</a:t>
            </a:r>
          </a:p>
          <a:p>
            <a:pPr>
              <a:buNone/>
            </a:pPr>
            <a:r>
              <a:rPr lang="pl-PL" sz="2000" dirty="0" smtClean="0"/>
              <a:t>Wlazł </a:t>
            </a:r>
            <a:r>
              <a:rPr lang="pl-PL" sz="2000" dirty="0" smtClean="0"/>
              <a:t>kotek na płotek i mruga</a:t>
            </a:r>
            <a:br>
              <a:rPr lang="pl-PL" sz="2000" dirty="0" smtClean="0"/>
            </a:br>
            <a:r>
              <a:rPr lang="pl-PL" sz="2000" dirty="0" smtClean="0"/>
              <a:t>Ładna to piosenka, </a:t>
            </a:r>
            <a:r>
              <a:rPr lang="pl-PL" sz="2000" dirty="0" smtClean="0"/>
              <a:t>niedługa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Niemiecki: </a:t>
            </a:r>
            <a:r>
              <a:rPr lang="pl-PL" sz="2000" dirty="0" err="1" smtClean="0"/>
              <a:t>Wlazir</a:t>
            </a:r>
            <a:r>
              <a:rPr lang="pl-PL" sz="2000" dirty="0" smtClean="0"/>
              <a:t> koati na </a:t>
            </a:r>
            <a:r>
              <a:rPr lang="pl-PL" sz="2000" dirty="0" err="1" smtClean="0"/>
              <a:t>płotir</a:t>
            </a:r>
            <a:r>
              <a:rPr lang="pl-PL" sz="2000" dirty="0" smtClean="0"/>
              <a:t>,</a:t>
            </a:r>
            <a:br>
              <a:rPr lang="pl-PL" sz="2000" dirty="0" smtClean="0"/>
            </a:br>
            <a:r>
              <a:rPr lang="pl-PL" sz="2000" dirty="0" err="1" smtClean="0"/>
              <a:t>Ładniir</a:t>
            </a:r>
            <a:r>
              <a:rPr lang="pl-PL" sz="2000" dirty="0" smtClean="0"/>
              <a:t> </a:t>
            </a:r>
            <a:r>
              <a:rPr lang="pl-PL" sz="2000" dirty="0" err="1" smtClean="0"/>
              <a:t>pioseir</a:t>
            </a:r>
            <a:r>
              <a:rPr lang="pl-PL" sz="2000" dirty="0" smtClean="0"/>
              <a:t> </a:t>
            </a:r>
            <a:r>
              <a:rPr lang="pl-PL" sz="2000" dirty="0" err="1" smtClean="0"/>
              <a:t>najn</a:t>
            </a:r>
            <a:r>
              <a:rPr lang="pl-PL" sz="2000" dirty="0" smtClean="0"/>
              <a:t> </a:t>
            </a:r>
            <a:r>
              <a:rPr lang="pl-PL" sz="2000" dirty="0" err="1" smtClean="0"/>
              <a:t>długir</a:t>
            </a:r>
            <a:r>
              <a:rPr lang="pl-PL" sz="2000" dirty="0" smtClean="0"/>
              <a:t>.</a:t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Grecki</a:t>
            </a:r>
            <a:r>
              <a:rPr lang="pl-PL" sz="2000" dirty="0" smtClean="0">
                <a:solidFill>
                  <a:srgbClr val="FF0000"/>
                </a:solidFill>
              </a:rPr>
              <a:t>:</a:t>
            </a:r>
            <a:r>
              <a:rPr lang="pl-PL" sz="2000" dirty="0" smtClean="0"/>
              <a:t> </a:t>
            </a:r>
            <a:r>
              <a:rPr lang="pl-PL" sz="2000" dirty="0" err="1" smtClean="0"/>
              <a:t>Wlozeos</a:t>
            </a:r>
            <a:r>
              <a:rPr lang="pl-PL" sz="2000" dirty="0" smtClean="0"/>
              <a:t> </a:t>
            </a:r>
            <a:r>
              <a:rPr lang="pl-PL" sz="2000" dirty="0" err="1" smtClean="0"/>
              <a:t>koteos</a:t>
            </a:r>
            <a:r>
              <a:rPr lang="pl-PL" sz="2000" dirty="0" smtClean="0"/>
              <a:t> na </a:t>
            </a:r>
            <a:r>
              <a:rPr lang="pl-PL" sz="2000" dirty="0" err="1" smtClean="0"/>
              <a:t>płotos</a:t>
            </a:r>
            <a:r>
              <a:rPr lang="pl-PL" sz="2000" dirty="0" smtClean="0"/>
              <a:t>,</a:t>
            </a:r>
            <a:br>
              <a:rPr lang="pl-PL" sz="2000" dirty="0" smtClean="0"/>
            </a:br>
            <a:r>
              <a:rPr lang="pl-PL" sz="2000" dirty="0" err="1" smtClean="0"/>
              <a:t>Ładnijos</a:t>
            </a:r>
            <a:r>
              <a:rPr lang="pl-PL" sz="2000" dirty="0" smtClean="0"/>
              <a:t> </a:t>
            </a:r>
            <a:r>
              <a:rPr lang="pl-PL" sz="2000" dirty="0" err="1" smtClean="0"/>
              <a:t>piosenkos</a:t>
            </a:r>
            <a:r>
              <a:rPr lang="pl-PL" sz="2000" dirty="0" smtClean="0"/>
              <a:t> </a:t>
            </a:r>
            <a:r>
              <a:rPr lang="pl-PL" sz="2000" dirty="0" err="1" smtClean="0"/>
              <a:t>gługios</a:t>
            </a:r>
            <a:r>
              <a:rPr lang="pl-PL" sz="2000" dirty="0" smtClean="0"/>
              <a:t>.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Czeski:</a:t>
            </a:r>
            <a:r>
              <a:rPr lang="pl-PL" sz="2000" dirty="0" smtClean="0"/>
              <a:t> </a:t>
            </a:r>
            <a:r>
              <a:rPr lang="pl-PL" sz="2000" dirty="0" err="1" smtClean="0"/>
              <a:t>Wlazica</a:t>
            </a:r>
            <a:r>
              <a:rPr lang="pl-PL" sz="2000" dirty="0" smtClean="0"/>
              <a:t> kocica płocica,</a:t>
            </a:r>
            <a:br>
              <a:rPr lang="pl-PL" sz="2000" dirty="0" smtClean="0"/>
            </a:br>
            <a:r>
              <a:rPr lang="pl-PL" sz="2000" dirty="0" err="1" smtClean="0"/>
              <a:t>Ładnica</a:t>
            </a:r>
            <a:r>
              <a:rPr lang="pl-PL" sz="2000" dirty="0" smtClean="0"/>
              <a:t> </a:t>
            </a:r>
            <a:r>
              <a:rPr lang="pl-PL" sz="2000" dirty="0" err="1" smtClean="0"/>
              <a:t>piesnica</a:t>
            </a:r>
            <a:r>
              <a:rPr lang="pl-PL" sz="2000" dirty="0" smtClean="0"/>
              <a:t> </a:t>
            </a:r>
            <a:r>
              <a:rPr lang="pl-PL" sz="2000" dirty="0" err="1" smtClean="0"/>
              <a:t>długica</a:t>
            </a:r>
            <a:r>
              <a:rPr lang="pl-PL" sz="2000" dirty="0" smtClean="0"/>
              <a:t>.</a:t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Angielski:</a:t>
            </a:r>
            <a:r>
              <a:rPr lang="pl-PL" sz="2000" dirty="0" smtClean="0"/>
              <a:t> </a:t>
            </a:r>
            <a:r>
              <a:rPr lang="en-US" sz="2000" dirty="0" smtClean="0"/>
              <a:t>A kitty climbed the fence and he </a:t>
            </a:r>
            <a:r>
              <a:rPr lang="en-US" sz="2000" dirty="0" smtClean="0"/>
              <a:t>winks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en-US" sz="2000" dirty="0" smtClean="0"/>
              <a:t>it's </a:t>
            </a:r>
            <a:r>
              <a:rPr lang="en-US" sz="2000" dirty="0" smtClean="0"/>
              <a:t>a pretty song, not </a:t>
            </a:r>
            <a:r>
              <a:rPr lang="en-US" sz="2000" dirty="0" smtClean="0"/>
              <a:t>long</a:t>
            </a:r>
            <a:r>
              <a:rPr lang="pl-PL" sz="2000" dirty="0" smtClean="0">
                <a:solidFill>
                  <a:srgbClr val="FF0000"/>
                </a:solidFill>
              </a:rPr>
              <a:t/>
            </a:r>
            <a:br>
              <a:rPr lang="pl-PL" sz="2000" dirty="0" smtClean="0">
                <a:solidFill>
                  <a:srgbClr val="FF0000"/>
                </a:solidFill>
              </a:rPr>
            </a:br>
            <a:r>
              <a:rPr lang="pl-PL" sz="2000" dirty="0" smtClean="0">
                <a:solidFill>
                  <a:srgbClr val="FF0000"/>
                </a:solidFill>
              </a:rPr>
              <a:t>Esperanto: </a:t>
            </a:r>
            <a:r>
              <a:rPr lang="pl-PL" sz="2000" dirty="0" err="1" smtClean="0"/>
              <a:t>Wlazlanto</a:t>
            </a:r>
            <a:r>
              <a:rPr lang="pl-PL" sz="2000" dirty="0" smtClean="0"/>
              <a:t> </a:t>
            </a:r>
            <a:r>
              <a:rPr lang="pl-PL" sz="2000" dirty="0" err="1" smtClean="0"/>
              <a:t>kotlanto</a:t>
            </a:r>
            <a:r>
              <a:rPr lang="pl-PL" sz="2000" dirty="0" smtClean="0"/>
              <a:t> płot anto</a:t>
            </a:r>
            <a:br>
              <a:rPr lang="pl-PL" sz="2000" dirty="0" smtClean="0"/>
            </a:br>
            <a:r>
              <a:rPr lang="pl-PL" sz="2000" dirty="0" err="1" smtClean="0"/>
              <a:t>Ładnanto</a:t>
            </a:r>
            <a:r>
              <a:rPr lang="pl-PL" sz="2000" dirty="0" smtClean="0"/>
              <a:t> </a:t>
            </a:r>
            <a:r>
              <a:rPr lang="pl-PL" sz="2000" dirty="0" err="1" smtClean="0"/>
              <a:t>pioskanto</a:t>
            </a:r>
            <a:r>
              <a:rPr lang="pl-PL" sz="2000" dirty="0" smtClean="0"/>
              <a:t> dług anto.</a:t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Francuski</a:t>
            </a:r>
            <a:r>
              <a:rPr lang="pl-PL" sz="2000" dirty="0" smtClean="0">
                <a:solidFill>
                  <a:srgbClr val="FF0000"/>
                </a:solidFill>
              </a:rPr>
              <a:t>: </a:t>
            </a:r>
            <a:r>
              <a:rPr lang="pl-PL" sz="2000" dirty="0" err="1" smtClean="0"/>
              <a:t>Wlazątą</a:t>
            </a:r>
            <a:r>
              <a:rPr lang="pl-PL" sz="2000" dirty="0" smtClean="0"/>
              <a:t> </a:t>
            </a:r>
            <a:r>
              <a:rPr lang="pl-PL" sz="2000" dirty="0" err="1" smtClean="0"/>
              <a:t>kotątą</a:t>
            </a:r>
            <a:r>
              <a:rPr lang="pl-PL" sz="2000" dirty="0" smtClean="0"/>
              <a:t> na </a:t>
            </a:r>
            <a:r>
              <a:rPr lang="pl-PL" sz="2000" dirty="0" err="1" smtClean="0"/>
              <a:t>płotą</a:t>
            </a:r>
            <a:r>
              <a:rPr lang="pl-PL" sz="2000" dirty="0" smtClean="0"/>
              <a:t>,</a:t>
            </a:r>
            <a:br>
              <a:rPr lang="pl-PL" sz="2000" dirty="0" smtClean="0"/>
            </a:br>
            <a:r>
              <a:rPr lang="pl-PL" sz="2000" dirty="0" err="1" smtClean="0"/>
              <a:t>Ładnątą</a:t>
            </a:r>
            <a:r>
              <a:rPr lang="pl-PL" sz="2000" dirty="0" smtClean="0"/>
              <a:t> piosnką nie długą</a:t>
            </a:r>
            <a:r>
              <a:rPr lang="pl-PL" sz="2000" dirty="0" smtClean="0"/>
              <a:t>.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>
                <a:solidFill>
                  <a:srgbClr val="FF0000"/>
                </a:solidFill>
              </a:rPr>
              <a:t>Włoski: </a:t>
            </a:r>
            <a:r>
              <a:rPr lang="pl-PL" sz="2000" dirty="0" err="1" smtClean="0"/>
              <a:t>Wlazella</a:t>
            </a:r>
            <a:r>
              <a:rPr lang="pl-PL" sz="2000" dirty="0" smtClean="0"/>
              <a:t> Otella </a:t>
            </a:r>
            <a:r>
              <a:rPr lang="pl-PL" sz="2000" dirty="0" err="1" smtClean="0"/>
              <a:t>płotella</a:t>
            </a:r>
            <a:r>
              <a:rPr lang="pl-PL" sz="2000" dirty="0" smtClean="0"/>
              <a:t>,</a:t>
            </a:r>
            <a:br>
              <a:rPr lang="pl-PL" sz="2000" dirty="0" smtClean="0"/>
            </a:br>
            <a:r>
              <a:rPr lang="pl-PL" sz="2000" dirty="0" err="1" smtClean="0"/>
              <a:t>Ładnella</a:t>
            </a:r>
            <a:r>
              <a:rPr lang="pl-PL" sz="2000" dirty="0" smtClean="0"/>
              <a:t> </a:t>
            </a:r>
            <a:r>
              <a:rPr lang="pl-PL" sz="2000" dirty="0" err="1" smtClean="0"/>
              <a:t>piosnella</a:t>
            </a:r>
            <a:r>
              <a:rPr lang="pl-PL" sz="2000" dirty="0" smtClean="0"/>
              <a:t> </a:t>
            </a:r>
            <a:r>
              <a:rPr lang="pl-PL" sz="2000" dirty="0" err="1" smtClean="0"/>
              <a:t>długella</a:t>
            </a:r>
            <a:r>
              <a:rPr lang="pl-PL" sz="2000" dirty="0" smtClean="0"/>
              <a:t>.</a:t>
            </a:r>
            <a:br>
              <a:rPr lang="pl-PL" sz="2000" dirty="0" smtClean="0"/>
            </a:br>
            <a:endParaRPr lang="pl-PL" sz="2000" b="1" dirty="0" smtClean="0"/>
          </a:p>
          <a:p>
            <a:endParaRPr lang="pl-PL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0"/>
            <a:ext cx="3672408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pPr algn="r">
              <a:buNone/>
            </a:pPr>
            <a:r>
              <a:rPr lang="pl-PL" dirty="0" smtClean="0"/>
              <a:t>Przygotował prezentację:</a:t>
            </a:r>
          </a:p>
          <a:p>
            <a:pPr algn="r">
              <a:buNone/>
            </a:pPr>
            <a:r>
              <a:rPr lang="pl-PL" dirty="0" smtClean="0"/>
              <a:t>Mateusz Sadowski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272808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Czy wiesz czym jest Europejski Dzień Języków?</a:t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32712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pl-PL" sz="8000" dirty="0" smtClean="0"/>
              <a:t>Jest to dzień, którego celem jest  promowanie nauki języków w Europie. </a:t>
            </a:r>
          </a:p>
          <a:p>
            <a:pPr algn="l"/>
            <a:r>
              <a:rPr lang="pl-PL" sz="8000" dirty="0" smtClean="0"/>
              <a:t>Europejski Dzień Języków został </a:t>
            </a:r>
            <a:r>
              <a:rPr lang="pl-PL" sz="8000" dirty="0" smtClean="0"/>
              <a:t>ustanowiony</a:t>
            </a:r>
            <a:br>
              <a:rPr lang="pl-PL" sz="8000" dirty="0" smtClean="0"/>
            </a:br>
            <a:r>
              <a:rPr lang="pl-PL" sz="8000" dirty="0" smtClean="0"/>
              <a:t> </a:t>
            </a:r>
            <a:r>
              <a:rPr lang="pl-PL" sz="8000" dirty="0" smtClean="0"/>
              <a:t>z inicjatywy Rady Europy w 2001 roku w Strasburgu </a:t>
            </a:r>
            <a:br>
              <a:rPr lang="pl-PL" sz="8000" dirty="0" smtClean="0"/>
            </a:br>
            <a:r>
              <a:rPr lang="pl-PL" sz="8000" dirty="0" smtClean="0"/>
              <a:t>i od tamtej pory jest obchodzony corocznie </a:t>
            </a:r>
            <a:r>
              <a:rPr lang="pl-PL" sz="8000" dirty="0" smtClean="0"/>
              <a:t/>
            </a:r>
            <a:br>
              <a:rPr lang="pl-PL" sz="8000" dirty="0" smtClean="0"/>
            </a:br>
            <a:r>
              <a:rPr lang="pl-PL" sz="8000" dirty="0" smtClean="0"/>
              <a:t>26 </a:t>
            </a:r>
            <a:r>
              <a:rPr lang="pl-PL" sz="8000" dirty="0" smtClean="0"/>
              <a:t>września.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5400" dirty="0" smtClean="0">
                <a:solidFill>
                  <a:schemeClr val="bg1"/>
                </a:solidFill>
              </a:rPr>
              <a:t>Dlaczego obchodzimy </a:t>
            </a:r>
            <a:br>
              <a:rPr lang="pl-PL" sz="5400" dirty="0" smtClean="0">
                <a:solidFill>
                  <a:schemeClr val="bg1"/>
                </a:solidFill>
              </a:rPr>
            </a:br>
            <a:r>
              <a:rPr lang="pl-PL" sz="5400" dirty="0" smtClean="0">
                <a:solidFill>
                  <a:schemeClr val="bg1"/>
                </a:solidFill>
              </a:rPr>
              <a:t>Europejski Dzień </a:t>
            </a:r>
            <a:r>
              <a:rPr lang="pl-PL" sz="5400" dirty="0" err="1" smtClean="0">
                <a:solidFill>
                  <a:schemeClr val="bg1"/>
                </a:solidFill>
              </a:rPr>
              <a:t>Jezyków</a:t>
            </a:r>
            <a:r>
              <a:rPr lang="pl-PL" sz="5400" dirty="0" smtClean="0">
                <a:solidFill>
                  <a:schemeClr val="bg1"/>
                </a:solidFill>
              </a:rPr>
              <a:t>?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800" dirty="0" smtClean="0"/>
              <a:t>aby ukazać znaczenie nauki języków dla szerzenia idei wielojęzyczności oraz porozumienia </a:t>
            </a:r>
            <a:r>
              <a:rPr lang="pl-PL" sz="2800" smtClean="0"/>
              <a:t>międzykulturowego </a:t>
            </a:r>
            <a:r>
              <a:rPr lang="pl-PL" sz="2800" smtClean="0"/>
              <a:t>,</a:t>
            </a:r>
            <a:endParaRPr lang="pl-PL" sz="2800" dirty="0" smtClean="0"/>
          </a:p>
          <a:p>
            <a:r>
              <a:rPr lang="pl-PL" sz="2800" dirty="0" smtClean="0"/>
              <a:t>aby promować różnorodność językową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i  </a:t>
            </a:r>
            <a:r>
              <a:rPr lang="pl-PL" sz="2800" dirty="0" smtClean="0"/>
              <a:t>kulturową Europy </a:t>
            </a:r>
            <a:r>
              <a:rPr lang="pl-PL" sz="2800" dirty="0" smtClean="0"/>
              <a:t>,</a:t>
            </a:r>
            <a:endParaRPr lang="pl-PL" sz="2800" dirty="0" smtClean="0"/>
          </a:p>
          <a:p>
            <a:r>
              <a:rPr lang="pl-PL" sz="2800" dirty="0" smtClean="0"/>
              <a:t>aby propagować uczenie się przez całe życie: zarówno w szkole, jak i poza </a:t>
            </a:r>
            <a:r>
              <a:rPr lang="pl-PL" sz="2800" dirty="0" smtClean="0"/>
              <a:t>nią.</a:t>
            </a:r>
            <a:endParaRPr lang="pl-PL" sz="2800" dirty="0" smtClean="0"/>
          </a:p>
          <a:p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J&amp;eogon;zyk niemiecki - korepetycje, nauka, konwersacje Warszawa - Sprzedajemy.p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27" name="Picture 3" descr="C:\DOCUME~1\laptop\USTAWI~1\Temp\jezyk-niemiecki-korepetycje-nauka-konwersacje-nauka-korepetycje-warszawa-521093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528637"/>
            <a:ext cx="5829300" cy="58007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56084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Język niemiecki jest najczęściej używanym językiem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 smtClean="0"/>
              <a:t>Unii Europejskiej - przed hiszpańskim, francuskim, a nawet angielskim. Jest to język urzędowy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 smtClean="0"/>
              <a:t>Niemczech, Austrii i Liechtensteinie oraz jeden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</a:t>
            </a:r>
            <a:r>
              <a:rPr lang="pl-PL" dirty="0" smtClean="0"/>
              <a:t>języków urzędowych w Szwajcarii i Luksemburgu. Na liście najczęściej używanych języków świata Niemcy zajmują jedenaste miejsce na świecie.</a:t>
            </a:r>
          </a:p>
          <a:p>
            <a:endParaRPr lang="pl-P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pływ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rzepły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rzepły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298</TotalTime>
  <Words>545</Words>
  <Application>Microsoft Office PowerPoint</Application>
  <PresentationFormat>Pokaz na ekranie (4:3)</PresentationFormat>
  <Paragraphs>50</Paragraphs>
  <Slides>31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2" baseType="lpstr">
      <vt:lpstr>Przepływ</vt:lpstr>
      <vt:lpstr>Slajd 1</vt:lpstr>
      <vt:lpstr>Slajd 2</vt:lpstr>
      <vt:lpstr>Kraje Europy</vt:lpstr>
      <vt:lpstr>Slajd 4</vt:lpstr>
      <vt:lpstr>              Czy wiesz czym jest Europejski Dzień Języków? </vt:lpstr>
      <vt:lpstr>Dlaczego obchodzimy  Europejski Dzień Jezyków?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laptop</dc:creator>
  <cp:lastModifiedBy>laptop</cp:lastModifiedBy>
  <cp:revision>35</cp:revision>
  <dcterms:created xsi:type="dcterms:W3CDTF">2020-09-23T16:01:26Z</dcterms:created>
  <dcterms:modified xsi:type="dcterms:W3CDTF">2020-09-24T19:26:44Z</dcterms:modified>
</cp:coreProperties>
</file>