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007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853" autoAdjust="0"/>
    <p:restoredTop sz="94660"/>
  </p:normalViewPr>
  <p:slideViewPr>
    <p:cSldViewPr>
      <p:cViewPr varScale="1">
        <p:scale>
          <a:sx n="86" d="100"/>
          <a:sy n="86" d="100"/>
        </p:scale>
        <p:origin x="-15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Kolumna1</c:v>
                </c:pt>
              </c:strCache>
            </c:strRef>
          </c:tx>
          <c:cat>
            <c:strRef>
              <c:f>Arkusz1!$A$2:$A$6</c:f>
              <c:strCache>
                <c:ptCount val="5"/>
                <c:pt idx="0">
                  <c:v>gospodarstwo domowe</c:v>
                </c:pt>
                <c:pt idx="1">
                  <c:v>przetwórstwo</c:v>
                </c:pt>
                <c:pt idx="2">
                  <c:v>gastronomia</c:v>
                </c:pt>
                <c:pt idx="3">
                  <c:v>produkcja</c:v>
                </c:pt>
                <c:pt idx="4">
                  <c:v>sprzedaż</c:v>
                </c:pt>
              </c:strCache>
            </c:strRef>
          </c:cat>
          <c:val>
            <c:numRef>
              <c:f>Arkusz1!$B$2:$B$6</c:f>
              <c:numCache>
                <c:formatCode>General</c:formatCode>
                <c:ptCount val="5"/>
                <c:pt idx="0">
                  <c:v>53</c:v>
                </c:pt>
                <c:pt idx="1">
                  <c:v>19</c:v>
                </c:pt>
                <c:pt idx="2">
                  <c:v>12</c:v>
                </c:pt>
                <c:pt idx="3">
                  <c:v>11</c:v>
                </c:pt>
                <c:pt idx="4">
                  <c:v>5</c:v>
                </c:pt>
              </c:numCache>
            </c:numRef>
          </c:val>
        </c:ser>
        <c:axId val="99205888"/>
        <c:axId val="99207808"/>
      </c:barChart>
      <c:catAx>
        <c:axId val="99205888"/>
        <c:scaling>
          <c:orientation val="minMax"/>
        </c:scaling>
        <c:axPos val="b"/>
        <c:tickLblPos val="nextTo"/>
        <c:crossAx val="99207808"/>
        <c:crosses val="autoZero"/>
        <c:auto val="1"/>
        <c:lblAlgn val="ctr"/>
        <c:lblOffset val="100"/>
      </c:catAx>
      <c:valAx>
        <c:axId val="99207808"/>
        <c:scaling>
          <c:orientation val="minMax"/>
        </c:scaling>
        <c:axPos val="l"/>
        <c:majorGridlines/>
        <c:numFmt formatCode="General" sourceLinked="1"/>
        <c:tickLblPos val="nextTo"/>
        <c:crossAx val="9920588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pl-PL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style val="42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Sprzedaż</c:v>
                </c:pt>
              </c:strCache>
            </c:strRef>
          </c:tx>
          <c:cat>
            <c:strRef>
              <c:f>Arkusz1!$A$2:$A$7</c:f>
              <c:strCache>
                <c:ptCount val="6"/>
                <c:pt idx="0">
                  <c:v>przekorczenie terminu do spożycia</c:v>
                </c:pt>
                <c:pt idx="1">
                  <c:v>zbyt duże zakupy</c:v>
                </c:pt>
                <c:pt idx="2">
                  <c:v>zakupy produktu niewłaściwej jakośći</c:v>
                </c:pt>
                <c:pt idx="3">
                  <c:v>zbyt duże porcje posiłków</c:v>
                </c:pt>
                <c:pt idx="4">
                  <c:v>niewłaściwe prezchowywanie żywności</c:v>
                </c:pt>
                <c:pt idx="5">
                  <c:v>brak pomysłów na wykorzystanie składników </c:v>
                </c:pt>
              </c:strCache>
            </c:strRef>
          </c:cat>
          <c:val>
            <c:numRef>
              <c:f>Arkusz1!$B$2:$B$7</c:f>
              <c:numCache>
                <c:formatCode>General</c:formatCode>
                <c:ptCount val="6"/>
                <c:pt idx="0">
                  <c:v>29</c:v>
                </c:pt>
                <c:pt idx="1">
                  <c:v>20</c:v>
                </c:pt>
                <c:pt idx="2">
                  <c:v>15</c:v>
                </c:pt>
                <c:pt idx="3">
                  <c:v>15</c:v>
                </c:pt>
                <c:pt idx="4">
                  <c:v>13</c:v>
                </c:pt>
                <c:pt idx="5">
                  <c:v>5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pl-PL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autoTitleDeleted val="1"/>
    <c:view3D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Seria 1</c:v>
                </c:pt>
              </c:strCache>
            </c:strRef>
          </c:tx>
          <c:cat>
            <c:strRef>
              <c:f>Arkusz1!$A$2:$A$5</c:f>
              <c:strCache>
                <c:ptCount val="4"/>
                <c:pt idx="0">
                  <c:v>Holandia</c:v>
                </c:pt>
                <c:pt idx="1">
                  <c:v>Belgia</c:v>
                </c:pt>
                <c:pt idx="2">
                  <c:v>Estonia</c:v>
                </c:pt>
                <c:pt idx="3">
                  <c:v>Polska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556</c:v>
                </c:pt>
                <c:pt idx="1">
                  <c:v>370</c:v>
                </c:pt>
                <c:pt idx="2">
                  <c:v>269</c:v>
                </c:pt>
                <c:pt idx="3">
                  <c:v>236</c:v>
                </c:pt>
              </c:numCache>
            </c:numRef>
          </c:val>
        </c:ser>
        <c:shape val="pyramid"/>
        <c:axId val="69207936"/>
        <c:axId val="69209472"/>
        <c:axId val="0"/>
      </c:bar3DChart>
      <c:catAx>
        <c:axId val="69207936"/>
        <c:scaling>
          <c:orientation val="minMax"/>
        </c:scaling>
        <c:axPos val="b"/>
        <c:tickLblPos val="nextTo"/>
        <c:crossAx val="69209472"/>
        <c:crosses val="autoZero"/>
        <c:auto val="1"/>
        <c:lblAlgn val="ctr"/>
        <c:lblOffset val="100"/>
      </c:catAx>
      <c:valAx>
        <c:axId val="69209472"/>
        <c:scaling>
          <c:orientation val="minMax"/>
        </c:scaling>
        <c:axPos val="l"/>
        <c:majorGridlines/>
        <c:numFmt formatCode="General" sourceLinked="1"/>
        <c:tickLblPos val="nextTo"/>
        <c:crossAx val="6920793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pl-PL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ytuł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16" name="Symbol zastępczy daty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C7D3-0A7B-4385-9B72-6AEC797DA2C7}" type="datetimeFigureOut">
              <a:rPr lang="pl-PL" smtClean="0"/>
              <a:pPr/>
              <a:t>2020-10-23</a:t>
            </a:fld>
            <a:endParaRPr lang="pl-PL"/>
          </a:p>
        </p:txBody>
      </p:sp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5" name="Symbol zastępczy numeru slajd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2204B11-889B-466D-B43E-CFD46933D8B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C7D3-0A7B-4385-9B72-6AEC797DA2C7}" type="datetimeFigureOut">
              <a:rPr lang="pl-PL" smtClean="0"/>
              <a:pPr/>
              <a:t>2020-10-23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04B11-889B-466D-B43E-CFD46933D8B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C7D3-0A7B-4385-9B72-6AEC797DA2C7}" type="datetimeFigureOut">
              <a:rPr lang="pl-PL" smtClean="0"/>
              <a:pPr/>
              <a:t>2020-10-23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04B11-889B-466D-B43E-CFD46933D8B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ytuł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7" name="Symbol zastępczy zawartości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5" name="Symbol zastępczy daty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C7D3-0A7B-4385-9B72-6AEC797DA2C7}" type="datetimeFigureOut">
              <a:rPr lang="pl-PL" smtClean="0"/>
              <a:pPr/>
              <a:t>2020-10-23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pl-PL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2204B11-889B-466D-B43E-CFD46933D8B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tekstu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9" name="Symbol zastępczy daty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C7D3-0A7B-4385-9B72-6AEC797DA2C7}" type="datetimeFigureOut">
              <a:rPr lang="pl-PL" smtClean="0"/>
              <a:pPr/>
              <a:t>2020-10-23</a:t>
            </a:fld>
            <a:endParaRPr lang="pl-PL"/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04B11-889B-466D-B43E-CFD46933D8BA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ytuł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4" name="Symbol zastępczy zawartości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C7D3-0A7B-4385-9B72-6AEC797DA2C7}" type="datetimeFigureOut">
              <a:rPr lang="pl-PL" smtClean="0"/>
              <a:pPr/>
              <a:t>2020-10-23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1" name="Symbol zastępczy numeru slajd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04B11-889B-466D-B43E-CFD46933D8B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ytuł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25" name="Symbol zastępczy tekstu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8" name="Symbol zastępczy zawartości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C7D3-0A7B-4385-9B72-6AEC797DA2C7}" type="datetimeFigureOut">
              <a:rPr lang="pl-PL" smtClean="0"/>
              <a:pPr/>
              <a:t>2020-10-23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2204B11-889B-466D-B43E-CFD46933D8BA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ytuł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2" name="Symbol zastępczy daty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C7D3-0A7B-4385-9B72-6AEC797DA2C7}" type="datetimeFigureOut">
              <a:rPr lang="pl-PL" smtClean="0"/>
              <a:pPr/>
              <a:t>2020-10-23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04B11-889B-466D-B43E-CFD46933D8B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C7D3-0A7B-4385-9B72-6AEC797DA2C7}" type="datetimeFigureOut">
              <a:rPr lang="pl-PL" smtClean="0"/>
              <a:pPr/>
              <a:t>2020-10-23</a:t>
            </a:fld>
            <a:endParaRPr lang="pl-PL"/>
          </a:p>
        </p:txBody>
      </p:sp>
      <p:sp>
        <p:nvSpPr>
          <p:cNvPr id="24" name="Symbol zastępczy stopki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04B11-889B-466D-B43E-CFD46933D8B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Łącznik prostoliniowy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ytuł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6" name="Symbol zastępczy tekstu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zawartości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5" name="Symbol zastępczy daty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C7D3-0A7B-4385-9B72-6AEC797DA2C7}" type="datetimeFigureOut">
              <a:rPr lang="pl-PL" smtClean="0"/>
              <a:pPr/>
              <a:t>2020-10-23</a:t>
            </a:fld>
            <a:endParaRPr lang="pl-PL"/>
          </a:p>
        </p:txBody>
      </p:sp>
      <p:sp>
        <p:nvSpPr>
          <p:cNvPr id="29" name="Symbol zastępczy stopki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04B11-889B-466D-B43E-CFD46933D8B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ymbol zastępczy obrazu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C7D3-0A7B-4385-9B72-6AEC797DA2C7}" type="datetimeFigureOut">
              <a:rPr lang="pl-PL" smtClean="0"/>
              <a:pPr/>
              <a:t>2020-10-23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1" name="Symbol zastępczy numeru slajd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04B11-889B-466D-B43E-CFD46933D8BA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7" name="Tytuł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6" name="Symbol zastępczy tekstu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Symbol zastępczy tekstu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1" name="Symbol zastępczy daty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AC5C7D3-0A7B-4385-9B72-6AEC797DA2C7}" type="datetimeFigureOut">
              <a:rPr lang="pl-PL" smtClean="0"/>
              <a:pPr/>
              <a:t>2020-10-23</a:t>
            </a:fld>
            <a:endParaRPr lang="pl-PL"/>
          </a:p>
        </p:txBody>
      </p:sp>
      <p:sp>
        <p:nvSpPr>
          <p:cNvPr id="28" name="Symbol zastępczy stopki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2204B11-889B-466D-B43E-CFD46933D8BA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tytułu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Łącznik prostoliniowy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907704" y="2204864"/>
            <a:ext cx="4680520" cy="1282452"/>
          </a:xfrm>
        </p:spPr>
        <p:txBody>
          <a:bodyPr>
            <a:norm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Marnując żywność </a:t>
            </a:r>
            <a:br>
              <a:rPr lang="pl-PL" dirty="0" smtClean="0">
                <a:solidFill>
                  <a:srgbClr val="FF0000"/>
                </a:solidFill>
              </a:rPr>
            </a:br>
            <a:r>
              <a:rPr lang="pl-PL" dirty="0" smtClean="0">
                <a:solidFill>
                  <a:srgbClr val="FF0000"/>
                </a:solidFill>
              </a:rPr>
              <a:t>marnujesz planetę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6137409" y="6143367"/>
            <a:ext cx="3038872" cy="698376"/>
          </a:xfrm>
        </p:spPr>
        <p:txBody>
          <a:bodyPr>
            <a:normAutofit fontScale="92500"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W wykonaniu klasy 7e</a:t>
            </a:r>
            <a:endParaRPr lang="pl-P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0838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iedronka - niemieckie mięso w sklepach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1520" y="476672"/>
            <a:ext cx="8686800" cy="61926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9.Jak powinniśmy chodzić do sklepu?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a)Bez maseczki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b) Nie chodzić głodni, a chodzić zdrowi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c) Bez listy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d) Bez płynu do dezynfekcji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10. Który z podanych materiałów rozkłada się najkrócej ?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a)Papier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b)Szkło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c) Aluminium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d)plastik</a:t>
            </a:r>
          </a:p>
        </p:txBody>
      </p:sp>
    </p:spTree>
    <p:extLst>
      <p:ext uri="{BB962C8B-B14F-4D97-AF65-F5344CB8AC3E}">
        <p14:creationId xmlns="" xmlns:p14="http://schemas.microsoft.com/office/powerpoint/2010/main" val="7968052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Wciąż śmiecimy w lasa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1003" y="-86599"/>
            <a:ext cx="9245003" cy="6944599"/>
          </a:xfrm>
          <a:prstGeom prst="rect">
            <a:avLst/>
          </a:prstGeom>
          <a:noFill/>
        </p:spPr>
      </p:pic>
      <p:sp>
        <p:nvSpPr>
          <p:cNvPr id="12" name="Tytuł 11"/>
          <p:cNvSpPr>
            <a:spLocks noGrp="1"/>
          </p:cNvSpPr>
          <p:nvPr>
            <p:ph type="title"/>
          </p:nvPr>
        </p:nvSpPr>
        <p:spPr>
          <a:xfrm>
            <a:off x="1979712" y="476672"/>
            <a:ext cx="4608512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>
                <a:solidFill>
                  <a:srgbClr val="FFFF00"/>
                </a:solidFill>
              </a:rPr>
              <a:t>Marnotractwo</a:t>
            </a:r>
            <a:br>
              <a:rPr lang="pl-PL" dirty="0" smtClean="0">
                <a:solidFill>
                  <a:srgbClr val="FFFF00"/>
                </a:solidFill>
              </a:rPr>
            </a:br>
            <a:r>
              <a:rPr lang="pl-PL" dirty="0" smtClean="0">
                <a:solidFill>
                  <a:srgbClr val="FFFF00"/>
                </a:solidFill>
              </a:rPr>
              <a:t> Ile i gdzie ?</a:t>
            </a:r>
            <a:endParaRPr lang="pl-PL" dirty="0">
              <a:solidFill>
                <a:srgbClr val="FFFF00"/>
              </a:solidFill>
            </a:endParaRPr>
          </a:p>
        </p:txBody>
      </p:sp>
      <p:graphicFrame>
        <p:nvGraphicFramePr>
          <p:cNvPr id="14" name="Symbol zastępczy zawartości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081036505"/>
              </p:ext>
            </p:extLst>
          </p:nvPr>
        </p:nvGraphicFramePr>
        <p:xfrm>
          <a:off x="251520" y="1700808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447719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284707351"/>
              </p:ext>
            </p:extLst>
          </p:nvPr>
        </p:nvGraphicFramePr>
        <p:xfrm>
          <a:off x="0" y="-142900"/>
          <a:ext cx="9144000" cy="7000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bg1"/>
                </a:solidFill>
              </a:rPr>
              <a:t>Dlaczego wyrzucamy jedzenie?</a:t>
            </a:r>
            <a:endParaRPr lang="pl-P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1161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pl-PL" dirty="0" smtClean="0">
                <a:solidFill>
                  <a:schemeClr val="tx1"/>
                </a:solidFill>
              </a:rPr>
              <a:t>Ile marnuje przeciętnie 1 mieszkaniec żywności(W europie kilogramów)</a:t>
            </a:r>
            <a:endParaRPr lang="pl-PL" dirty="0">
              <a:solidFill>
                <a:schemeClr val="tx1"/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23277540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9906053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Oto nowe wyzwanie dla wszystkich znudzonych nastolatków. Zrób zdjęcie  zaśmieconego miejsca, a następnie posprzątaj je i zamieść zdjęcie po  uprzątnięciu&quot; - Joe Mons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7030A0"/>
                </a:solidFill>
              </a:rPr>
              <a:t>Czas porymować:</a:t>
            </a:r>
            <a:endParaRPr lang="pl-PL" dirty="0">
              <a:solidFill>
                <a:srgbClr val="7030A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b="1" i="1" dirty="0" smtClean="0">
                <a:solidFill>
                  <a:srgbClr val="FF0000"/>
                </a:solidFill>
              </a:rPr>
              <a:t>-Jeśli jedzenie marnujesz gorzko tego pożałujesz!!</a:t>
            </a:r>
          </a:p>
          <a:p>
            <a:pPr marL="0" indent="0">
              <a:buNone/>
            </a:pPr>
            <a:r>
              <a:rPr lang="pl-PL" b="1" i="1" dirty="0" smtClean="0">
                <a:solidFill>
                  <a:srgbClr val="00B0F0"/>
                </a:solidFill>
              </a:rPr>
              <a:t>-Nie wyrzucaj chleba bo innym go potrzeba!!!</a:t>
            </a:r>
          </a:p>
          <a:p>
            <a:pPr marL="0" indent="0">
              <a:buNone/>
            </a:pPr>
            <a:r>
              <a:rPr lang="pl-PL" b="1" i="1" dirty="0" smtClean="0">
                <a:solidFill>
                  <a:srgbClr val="00B050"/>
                </a:solidFill>
              </a:rPr>
              <a:t>-Jedzenie się marnuje gdy za dużo go kupujesz !!!</a:t>
            </a:r>
          </a:p>
          <a:p>
            <a:pPr marL="0" indent="0">
              <a:buNone/>
            </a:pPr>
            <a:r>
              <a:rPr lang="pl-PL" b="1" i="1" dirty="0" smtClean="0">
                <a:solidFill>
                  <a:srgbClr val="D00077"/>
                </a:solidFill>
              </a:rPr>
              <a:t>-Kiedy marnujesz jedzenie coraz więcej osób jest głodnych na świecie</a:t>
            </a:r>
            <a:endParaRPr lang="pl-PL" b="1" i="1" dirty="0">
              <a:solidFill>
                <a:srgbClr val="D0007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95887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! Quiz !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55172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1.Co robić aby nie niszczyć naszej planety?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a)Stosować torebki foliowe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b)Używać wanny zamiast prysznica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c)Używać słomek papierowych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d)Jeść ogórki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2.Jaka elektrownia nie szkodzi środowisku?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a)Atomowa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b)Węglowa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c)Naftowa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d)Geotermalna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020871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fryka chce postawić na energię jądrową. Mocarstwa zacierają ręce - WP Te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5434" cy="6858000"/>
          </a:xfrm>
          <a:prstGeom prst="rect">
            <a:avLst/>
          </a:prstGeom>
          <a:noFill/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158" y="214290"/>
            <a:ext cx="8587680" cy="589148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pl-PL" dirty="0" smtClean="0">
                <a:solidFill>
                  <a:srgbClr val="FFFF00"/>
                </a:solidFill>
              </a:rPr>
              <a:t>3.Jak się </a:t>
            </a:r>
            <a:r>
              <a:rPr lang="pl-PL" dirty="0" smtClean="0">
                <a:solidFill>
                  <a:srgbClr val="FFC000"/>
                </a:solidFill>
              </a:rPr>
              <a:t>nazywa</a:t>
            </a:r>
            <a:r>
              <a:rPr lang="pl-PL" dirty="0" smtClean="0">
                <a:solidFill>
                  <a:srgbClr val="FFFF00"/>
                </a:solidFill>
              </a:rPr>
              <a:t> gaz, który zanieczyszcza środowisko i powstaje w wyniku działalności człowieka?</a:t>
            </a:r>
          </a:p>
          <a:p>
            <a:pPr marL="0" indent="0">
              <a:buNone/>
            </a:pPr>
            <a:r>
              <a:rPr lang="pl-PL" dirty="0" smtClean="0">
                <a:solidFill>
                  <a:srgbClr val="FFFF00"/>
                </a:solidFill>
              </a:rPr>
              <a:t>a)Hel</a:t>
            </a:r>
          </a:p>
          <a:p>
            <a:pPr marL="0" indent="0">
              <a:buNone/>
            </a:pPr>
            <a:r>
              <a:rPr lang="pl-PL" dirty="0" smtClean="0">
                <a:solidFill>
                  <a:srgbClr val="FFFF00"/>
                </a:solidFill>
              </a:rPr>
              <a:t>b)Smog</a:t>
            </a:r>
          </a:p>
          <a:p>
            <a:pPr marL="0" indent="0">
              <a:buNone/>
            </a:pPr>
            <a:r>
              <a:rPr lang="pl-PL" dirty="0" smtClean="0">
                <a:solidFill>
                  <a:srgbClr val="FFFF00"/>
                </a:solidFill>
              </a:rPr>
              <a:t>c)Argon</a:t>
            </a:r>
          </a:p>
          <a:p>
            <a:pPr marL="0" indent="0">
              <a:buNone/>
            </a:pPr>
            <a:r>
              <a:rPr lang="pl-PL" dirty="0" smtClean="0">
                <a:solidFill>
                  <a:srgbClr val="FFFF00"/>
                </a:solidFill>
              </a:rPr>
              <a:t>d)Fluor</a:t>
            </a:r>
          </a:p>
          <a:p>
            <a:pPr marL="0" indent="0">
              <a:buNone/>
            </a:pPr>
            <a:r>
              <a:rPr lang="pl-PL" dirty="0" smtClean="0">
                <a:solidFill>
                  <a:srgbClr val="FFFF00"/>
                </a:solidFill>
              </a:rPr>
              <a:t>4.Odnawialne źródła energi to:</a:t>
            </a:r>
          </a:p>
          <a:p>
            <a:pPr marL="0" indent="0">
              <a:buNone/>
            </a:pPr>
            <a:r>
              <a:rPr lang="pl-PL" dirty="0" smtClean="0">
                <a:solidFill>
                  <a:srgbClr val="FFFF00"/>
                </a:solidFill>
              </a:rPr>
              <a:t>a)Gaz ziemny, energia słoneczna, energia wiatrowa</a:t>
            </a:r>
          </a:p>
          <a:p>
            <a:pPr marL="0" indent="0">
              <a:buNone/>
            </a:pPr>
            <a:r>
              <a:rPr lang="pl-PL" dirty="0" smtClean="0">
                <a:solidFill>
                  <a:srgbClr val="FFFF00"/>
                </a:solidFill>
              </a:rPr>
              <a:t>b)Biopaliwa, ropa naftowa i wegiel</a:t>
            </a:r>
          </a:p>
          <a:p>
            <a:pPr marL="0" indent="0">
              <a:buNone/>
            </a:pPr>
            <a:r>
              <a:rPr lang="pl-PL" dirty="0" smtClean="0">
                <a:solidFill>
                  <a:srgbClr val="FFFF00"/>
                </a:solidFill>
              </a:rPr>
              <a:t>c)Wegiel , </a:t>
            </a:r>
            <a:r>
              <a:rPr lang="pl-PL" dirty="0" smtClean="0">
                <a:solidFill>
                  <a:srgbClr val="FFFF00"/>
                </a:solidFill>
              </a:rPr>
              <a:t>gaz ziemny, energia słoneczna</a:t>
            </a:r>
          </a:p>
          <a:p>
            <a:pPr marL="0" indent="0">
              <a:buNone/>
            </a:pPr>
            <a:r>
              <a:rPr lang="pl-PL" dirty="0" smtClean="0">
                <a:solidFill>
                  <a:srgbClr val="FFFF00"/>
                </a:solidFill>
              </a:rPr>
              <a:t>d)Energia geotermalna, energia słoneczna, energia wiatrowa</a:t>
            </a:r>
            <a:endParaRPr lang="pl-P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81908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188640"/>
            <a:ext cx="8731696" cy="64807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5.Czym jest spowodowane globalne ocieplenie?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a)Jedzeniem ogórków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b)Działalnością człowieka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c)Covid-19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d)Przez elektrownie z odnawialnym źródłem energi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6.Co szkodzi Warstwie ozonowej?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a)Wszelkiego rodzaju dezodoranty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b)Smog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c)Fabryki wszelkiego rodzaju</a:t>
            </a:r>
          </a:p>
          <a:p>
            <a:pPr marL="0" indent="0">
              <a:buNone/>
            </a:pPr>
            <a:r>
              <a:rPr lang="pl-PL" dirty="0" smtClean="0">
                <a:solidFill>
                  <a:schemeClr val="tx1"/>
                </a:solidFill>
              </a:rPr>
              <a:t>d)Globalne ocieplanie</a:t>
            </a:r>
            <a:endParaRPr lang="pl-P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80902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476672"/>
            <a:ext cx="8686800" cy="62646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 smtClean="0"/>
              <a:t>7.Ile marnujemy wody wyrzucając kanapkę do kosza?</a:t>
            </a:r>
          </a:p>
          <a:p>
            <a:pPr marL="0" indent="0">
              <a:buNone/>
            </a:pPr>
            <a:r>
              <a:rPr lang="pl-PL" dirty="0" smtClean="0"/>
              <a:t>a)50 litrów</a:t>
            </a:r>
          </a:p>
          <a:p>
            <a:pPr marL="0" indent="0">
              <a:buNone/>
            </a:pPr>
            <a:r>
              <a:rPr lang="pl-PL" dirty="0" smtClean="0"/>
              <a:t>b)30 litrów</a:t>
            </a:r>
          </a:p>
          <a:p>
            <a:pPr marL="0" indent="0">
              <a:buNone/>
            </a:pPr>
            <a:r>
              <a:rPr lang="pl-PL" dirty="0" smtClean="0"/>
              <a:t>c)90 litrów</a:t>
            </a:r>
          </a:p>
          <a:p>
            <a:pPr marL="0" indent="0">
              <a:buNone/>
            </a:pPr>
            <a:r>
              <a:rPr lang="pl-PL" dirty="0" smtClean="0"/>
              <a:t>d)70 litrów</a:t>
            </a:r>
          </a:p>
          <a:p>
            <a:pPr marL="0" indent="0">
              <a:buNone/>
            </a:pPr>
            <a:r>
              <a:rPr lang="pl-PL" dirty="0" smtClean="0"/>
              <a:t>8.Ile czasu rozkłada się plastik?</a:t>
            </a:r>
          </a:p>
          <a:p>
            <a:pPr marL="0" indent="0">
              <a:buNone/>
            </a:pPr>
            <a:r>
              <a:rPr lang="pl-PL" dirty="0" smtClean="0"/>
              <a:t>a)Od 100 do 1000lat</a:t>
            </a:r>
          </a:p>
          <a:p>
            <a:pPr marL="0" indent="0">
              <a:buNone/>
            </a:pPr>
            <a:r>
              <a:rPr lang="pl-PL" dirty="0" smtClean="0"/>
              <a:t>b)Od 30 do 2000lat</a:t>
            </a:r>
          </a:p>
          <a:p>
            <a:pPr marL="0" indent="0">
              <a:buNone/>
            </a:pPr>
            <a:r>
              <a:rPr lang="pl-PL" dirty="0" smtClean="0"/>
              <a:t>c)Od 100 do 5000lat</a:t>
            </a:r>
          </a:p>
          <a:p>
            <a:pPr marL="0" indent="0">
              <a:buNone/>
            </a:pPr>
            <a:r>
              <a:rPr lang="pl-PL" dirty="0" smtClean="0"/>
              <a:t>d) Od 12 do 50lat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4983433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ędrówka">
  <a:themeElements>
    <a:clrScheme name="Wędrówk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Wędrówk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ędrówk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114</TotalTime>
  <Words>262</Words>
  <Application>Microsoft Office PowerPoint</Application>
  <PresentationFormat>Pokaz na ekranie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Wędrówka</vt:lpstr>
      <vt:lpstr>Marnując żywność  marnujesz planetę</vt:lpstr>
      <vt:lpstr>Marnotractwo  Ile i gdzie ?</vt:lpstr>
      <vt:lpstr>Dlaczego wyrzucamy jedzenie?</vt:lpstr>
      <vt:lpstr>Ile marnuje przeciętnie 1 mieszkaniec żywności(W europie kilogramów)</vt:lpstr>
      <vt:lpstr>Czas porymować:</vt:lpstr>
      <vt:lpstr>! Quiz !</vt:lpstr>
      <vt:lpstr>Slajd 7</vt:lpstr>
      <vt:lpstr>Slajd 8</vt:lpstr>
      <vt:lpstr>Slajd 9</vt:lpstr>
      <vt:lpstr>Slajd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Marnując żywność  marnujesz planetę</dc:title>
  <dc:creator>klasa 7</dc:creator>
  <cp:lastModifiedBy>Acer</cp:lastModifiedBy>
  <cp:revision>12</cp:revision>
  <dcterms:created xsi:type="dcterms:W3CDTF">2020-10-23T06:08:28Z</dcterms:created>
  <dcterms:modified xsi:type="dcterms:W3CDTF">2020-10-23T13:11:58Z</dcterms:modified>
</cp:coreProperties>
</file>