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1DEBE-50ED-4DA0-8087-E850A22AF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ŚWIATOWY DZIEŃ GŁODU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FACDD0-F604-4A88-84D9-FB46E14A2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16 października 2021</a:t>
            </a:r>
          </a:p>
        </p:txBody>
      </p:sp>
    </p:spTree>
    <p:extLst>
      <p:ext uri="{BB962C8B-B14F-4D97-AF65-F5344CB8AC3E}">
        <p14:creationId xmlns:p14="http://schemas.microsoft.com/office/powerpoint/2010/main" val="372158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F22DF7-6DE8-4ED7-BE7A-A4DA5C81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>
                <a:solidFill>
                  <a:srgbClr val="262626"/>
                </a:solidFill>
              </a:rPr>
              <a:t>Dlaczego wyrzucamy jedzenie?</a:t>
            </a:r>
            <a:endParaRPr lang="en-US" dirty="0">
              <a:solidFill>
                <a:srgbClr val="262626"/>
              </a:solidFill>
            </a:endParaRPr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Poradnik dla ucznia i rodzica (część 5) - Szkolne Blogi">
            <a:extLst>
              <a:ext uri="{FF2B5EF4-FFF2-40B4-BE49-F238E27FC236}">
                <a16:creationId xmlns:a16="http://schemas.microsoft.com/office/drawing/2014/main" id="{7BCD0F8D-C979-4845-A1D2-D3A9CBFD9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10" y="1256601"/>
            <a:ext cx="6098041" cy="42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2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CC84333-B585-4E5B-B34F-032E8E68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Domowe sposoby na powtórne wykorzystanie żywności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10 sposobów na wykorzystanie czerstwego chleba | Biokurier.pl - Portal o  produktach ekologicznych - przepisy kulinarne">
            <a:extLst>
              <a:ext uri="{FF2B5EF4-FFF2-40B4-BE49-F238E27FC236}">
                <a16:creationId xmlns:a16="http://schemas.microsoft.com/office/drawing/2014/main" id="{07F282FD-231B-4D4B-AD1F-A87A1142E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r="21170" b="-2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1F9945B-ED18-47BB-A014-617B3DF16D8F}"/>
              </a:ext>
            </a:extLst>
          </p:cNvPr>
          <p:cNvSpPr txBox="1"/>
          <p:nvPr/>
        </p:nvSpPr>
        <p:spPr>
          <a:xfrm>
            <a:off x="7535824" y="2556932"/>
            <a:ext cx="336077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Pomysły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suchy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chleb</a:t>
            </a: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Bułka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tarta</a:t>
            </a: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Grzanki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zupy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krem</a:t>
            </a: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Francuskie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tosty</a:t>
            </a: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9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11273FC5-D9AA-4FB8-9095-AF6D7CA0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/>
              <a:t>Domowe</a:t>
            </a:r>
            <a:r>
              <a:rPr lang="en-US" sz="4100" dirty="0"/>
              <a:t> </a:t>
            </a:r>
            <a:r>
              <a:rPr lang="en-US" sz="4100" dirty="0" err="1"/>
              <a:t>sposoby</a:t>
            </a:r>
            <a:r>
              <a:rPr lang="en-US" sz="4100" dirty="0"/>
              <a:t> </a:t>
            </a:r>
            <a:r>
              <a:rPr lang="en-US" sz="4100" dirty="0" err="1"/>
              <a:t>na</a:t>
            </a:r>
            <a:r>
              <a:rPr lang="en-US" sz="4100" dirty="0"/>
              <a:t> </a:t>
            </a:r>
            <a:r>
              <a:rPr lang="en-US" sz="4100" dirty="0" err="1"/>
              <a:t>powtórne</a:t>
            </a:r>
            <a:r>
              <a:rPr lang="en-US" sz="4100" dirty="0"/>
              <a:t> </a:t>
            </a:r>
            <a:r>
              <a:rPr lang="en-US" sz="4100" dirty="0" err="1"/>
              <a:t>wykorzystanie</a:t>
            </a:r>
            <a:r>
              <a:rPr lang="en-US" sz="4100" dirty="0"/>
              <a:t> </a:t>
            </a:r>
            <a:r>
              <a:rPr lang="en-US" sz="4100" dirty="0" err="1"/>
              <a:t>żywności</a:t>
            </a:r>
            <a:endParaRPr lang="en-US" sz="41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389A890-3AF9-4559-A975-EFD10869A8CB}"/>
              </a:ext>
            </a:extLst>
          </p:cNvPr>
          <p:cNvSpPr txBox="1"/>
          <p:nvPr/>
        </p:nvSpPr>
        <p:spPr>
          <a:xfrm>
            <a:off x="1295402" y="2556932"/>
            <a:ext cx="625686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Patenty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psujące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się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owoce</a:t>
            </a: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Koktajl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owocowy</a:t>
            </a: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Kompot</a:t>
            </a: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Placuszki</a:t>
            </a: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 descr="Co zrobić z psującymi się, obitymi, pękniętymi owocami - Prowadzę Dom">
            <a:extLst>
              <a:ext uri="{FF2B5EF4-FFF2-40B4-BE49-F238E27FC236}">
                <a16:creationId xmlns:a16="http://schemas.microsoft.com/office/drawing/2014/main" id="{E89717A9-0175-47A9-BE4C-1EB36DDC7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r="22722" b="-1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6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85209D-45D9-4041-A35C-F8DA84F2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262626"/>
                </a:solidFill>
              </a:rPr>
              <a:t>Domowe sposoby na powtórne wykorzystanie żywności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B7D029C-F4EB-4980-BA91-DEF7FF9D1F52}"/>
              </a:ext>
            </a:extLst>
          </p:cNvPr>
          <p:cNvSpPr txBox="1"/>
          <p:nvPr/>
        </p:nvSpPr>
        <p:spPr>
          <a:xfrm>
            <a:off x="929141" y="2430471"/>
            <a:ext cx="2835464" cy="355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b="0" i="0" dirty="0" err="1">
                <a:solidFill>
                  <a:srgbClr val="262626"/>
                </a:solidFill>
              </a:rPr>
              <a:t>Zbyt</a:t>
            </a:r>
            <a:r>
              <a:rPr lang="en-US" b="0" i="0" dirty="0">
                <a:solidFill>
                  <a:srgbClr val="262626"/>
                </a:solidFill>
              </a:rPr>
              <a:t> </a:t>
            </a:r>
            <a:r>
              <a:rPr lang="en-US" b="0" i="0" dirty="0" err="1">
                <a:solidFill>
                  <a:srgbClr val="262626"/>
                </a:solidFill>
              </a:rPr>
              <a:t>wiele</a:t>
            </a:r>
            <a:r>
              <a:rPr lang="en-US" b="0" i="0" dirty="0">
                <a:solidFill>
                  <a:srgbClr val="262626"/>
                </a:solidFill>
              </a:rPr>
              <a:t> </a:t>
            </a:r>
            <a:r>
              <a:rPr lang="en-US" b="0" i="0" dirty="0" err="1">
                <a:solidFill>
                  <a:srgbClr val="262626"/>
                </a:solidFill>
              </a:rPr>
              <a:t>ugotowanych</a:t>
            </a:r>
            <a:r>
              <a:rPr lang="en-US" b="0" i="0" dirty="0">
                <a:solidFill>
                  <a:srgbClr val="262626"/>
                </a:solidFill>
              </a:rPr>
              <a:t> </a:t>
            </a:r>
            <a:r>
              <a:rPr lang="en-US" b="0" i="0" dirty="0" err="1">
                <a:solidFill>
                  <a:srgbClr val="262626"/>
                </a:solidFill>
              </a:rPr>
              <a:t>ziemniaków</a:t>
            </a:r>
            <a:endParaRPr lang="en-US" b="0" i="0" dirty="0">
              <a:solidFill>
                <a:srgbClr val="262626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0" i="0" dirty="0">
              <a:solidFill>
                <a:srgbClr val="262626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 dirty="0" err="1">
                <a:solidFill>
                  <a:srgbClr val="262626"/>
                </a:solidFill>
              </a:rPr>
              <a:t>Kluski</a:t>
            </a:r>
            <a:r>
              <a:rPr lang="en-US" b="0" i="0" dirty="0">
                <a:solidFill>
                  <a:srgbClr val="262626"/>
                </a:solidFill>
              </a:rPr>
              <a:t> </a:t>
            </a:r>
            <a:r>
              <a:rPr lang="en-US" b="0" i="0" dirty="0" err="1">
                <a:solidFill>
                  <a:srgbClr val="262626"/>
                </a:solidFill>
              </a:rPr>
              <a:t>śląskie</a:t>
            </a:r>
            <a:endParaRPr lang="en-US" b="0" i="0" dirty="0">
              <a:solidFill>
                <a:srgbClr val="262626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 dirty="0" err="1">
                <a:solidFill>
                  <a:srgbClr val="262626"/>
                </a:solidFill>
              </a:rPr>
              <a:t>Zapiekanka</a:t>
            </a:r>
            <a:endParaRPr lang="en-US" b="0" i="0" dirty="0">
              <a:solidFill>
                <a:srgbClr val="262626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 dirty="0" err="1">
                <a:solidFill>
                  <a:srgbClr val="262626"/>
                </a:solidFill>
              </a:rPr>
              <a:t>Sałatka</a:t>
            </a:r>
            <a:r>
              <a:rPr lang="en-US" b="0" i="0" dirty="0">
                <a:solidFill>
                  <a:srgbClr val="262626"/>
                </a:solidFill>
              </a:rPr>
              <a:t> </a:t>
            </a:r>
            <a:r>
              <a:rPr lang="en-US" b="0" i="0" dirty="0" err="1">
                <a:solidFill>
                  <a:srgbClr val="262626"/>
                </a:solidFill>
              </a:rPr>
              <a:t>ziemniaczana</a:t>
            </a:r>
            <a:endParaRPr lang="en-US" b="0" i="0" dirty="0">
              <a:solidFill>
                <a:srgbClr val="262626"/>
              </a:solidFill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Ziemniaki gotowane">
            <a:extLst>
              <a:ext uri="{FF2B5EF4-FFF2-40B4-BE49-F238E27FC236}">
                <a16:creationId xmlns:a16="http://schemas.microsoft.com/office/drawing/2014/main" id="{F6FA144E-D9DA-41F9-B48E-6006CB7FE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10" y="1374492"/>
            <a:ext cx="6098041" cy="40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2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468419-8E90-45D6-9FE7-86F16013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Światowy Dzień Głodu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4D06DA-01AE-4E4F-8101-B0F25260B31C}"/>
              </a:ext>
            </a:extLst>
          </p:cNvPr>
          <p:cNvSpPr txBox="1"/>
          <p:nvPr/>
        </p:nvSpPr>
        <p:spPr>
          <a:xfrm>
            <a:off x="1461053" y="3105835"/>
            <a:ext cx="93129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0" i="1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„Jemy, aby żyć, nie żyjemy, aby jeść.</a:t>
            </a:r>
            <a:r>
              <a:rPr lang="pl-PL" sz="4000" b="1" i="1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„   </a:t>
            </a:r>
          </a:p>
          <a:p>
            <a:r>
              <a:rPr lang="pl-PL" sz="3600" b="1" i="1" dirty="0">
                <a:solidFill>
                  <a:srgbClr val="333333"/>
                </a:solidFill>
                <a:latin typeface="Lato" panose="020F0502020204030203" pitchFamily="34" charset="0"/>
              </a:rPr>
              <a:t>                                                                    </a:t>
            </a:r>
            <a:r>
              <a:rPr lang="pl-PL" sz="2000" b="1" i="1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Sokrates</a:t>
            </a:r>
            <a:endParaRPr lang="pl-PL" sz="2000" b="0" i="1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pl-PL" sz="36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87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395B11-13CB-421F-BD54-04495D41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Dziękuję</a:t>
            </a:r>
            <a:br>
              <a:rPr lang="en-US">
                <a:solidFill>
                  <a:srgbClr val="262626"/>
                </a:solidFill>
              </a:rPr>
            </a:br>
            <a:r>
              <a:rPr lang="en-US">
                <a:solidFill>
                  <a:srgbClr val="262626"/>
                </a:solidFill>
              </a:rPr>
              <a:t>Kacper Pątkowski, kl. 8c</a:t>
            </a: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Nobel dla Światowego Programu Żywnościowego agencji ONZ za zwalczanie głodu  - Trendy">
            <a:extLst>
              <a:ext uri="{FF2B5EF4-FFF2-40B4-BE49-F238E27FC236}">
                <a16:creationId xmlns:a16="http://schemas.microsoft.com/office/drawing/2014/main" id="{95146DDC-3CB0-49D0-A2AC-ABBB82D8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10" y="1374492"/>
            <a:ext cx="6098041" cy="40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5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E36FE5-E35E-41EF-804F-1B1DAD99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818712"/>
          </a:xfrm>
        </p:spPr>
        <p:txBody>
          <a:bodyPr anchor="b">
            <a:normAutofit fontScale="90000"/>
          </a:bodyPr>
          <a:lstStyle/>
          <a:p>
            <a:r>
              <a:rPr lang="pl-PL" sz="2800" dirty="0">
                <a:solidFill>
                  <a:srgbClr val="262626"/>
                </a:solidFill>
              </a:rPr>
              <a:t>Światowy Dzień Głodu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4595C7-454B-4778-BFA6-ACC3F150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0" y="2154643"/>
            <a:ext cx="2835465" cy="382786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800" b="0" i="0" dirty="0">
                <a:solidFill>
                  <a:srgbClr val="262626"/>
                </a:solidFill>
                <a:effectLst/>
                <a:latin typeface="Open Sans" panose="020B0604020202020204" pitchFamily="34" charset="0"/>
              </a:rPr>
              <a:t>W 1947 Organizacja ds. Wyżywienia i Rolnictwa Organizacji Narodów Zjednoczonych (FAO) ogłosiła </a:t>
            </a:r>
            <a:r>
              <a:rPr lang="pl-PL" sz="1800" b="1" i="0" dirty="0">
                <a:solidFill>
                  <a:srgbClr val="262626"/>
                </a:solidFill>
                <a:effectLst/>
                <a:latin typeface="Open Sans" panose="020B0604020202020204" pitchFamily="34" charset="0"/>
              </a:rPr>
              <a:t>16 października Światowym Dniem Walki z Głodem</a:t>
            </a:r>
            <a:r>
              <a:rPr lang="pl-PL" sz="1800" b="0" i="0" dirty="0">
                <a:solidFill>
                  <a:srgbClr val="262626"/>
                </a:solidFill>
                <a:effectLst/>
                <a:latin typeface="Open Sans" panose="020B0604020202020204" pitchFamily="34" charset="0"/>
              </a:rPr>
              <a:t>. W Tym dniu na całym świecie zbierane są fundusze na programy dożywiania.</a:t>
            </a:r>
            <a:endParaRPr lang="pl-PL" sz="1800" dirty="0">
              <a:solidFill>
                <a:srgbClr val="262626"/>
              </a:solidFill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Światowy Dzień Żywności i Walki z Głodem | Budki i Domy Lęgowe Dla Ptaków">
            <a:extLst>
              <a:ext uri="{FF2B5EF4-FFF2-40B4-BE49-F238E27FC236}">
                <a16:creationId xmlns:a16="http://schemas.microsoft.com/office/drawing/2014/main" id="{442486AF-9BD6-4833-9741-B8A83DEE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10" y="759305"/>
            <a:ext cx="6098041" cy="52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4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037498-984C-4CE2-ABD3-7217FD9A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262626"/>
                </a:solidFill>
              </a:rPr>
              <a:t>Międzynarodowy Dzień Głodu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8BC9D0-6F97-4B60-8734-EB11AB5D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Święto ma przeciwdziałać marnowaniu żywności na skalę globalną                        i przypominać opinii publicznej                 o problemach żywnościowych, z jakimi nie radzą sobie kraje biedniejsze.</a:t>
            </a:r>
            <a:endParaRPr lang="pl-PL" dirty="0">
              <a:solidFill>
                <a:srgbClr val="262626"/>
              </a:solidFill>
            </a:endParaRPr>
          </a:p>
        </p:txBody>
      </p:sp>
      <p:pic>
        <p:nvPicPr>
          <p:cNvPr id="2050" name="Picture 2" descr="PCK | PUBLICZNA SZKOŁA PODSTAWOWA im. MARII KONOPNICKIEJ w STARYM GOŹDZIE">
            <a:extLst>
              <a:ext uri="{FF2B5EF4-FFF2-40B4-BE49-F238E27FC236}">
                <a16:creationId xmlns:a16="http://schemas.microsoft.com/office/drawing/2014/main" id="{F2FF3DF7-528A-4BFB-BAA1-7AC7BB68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6" y="2959446"/>
            <a:ext cx="2739728" cy="2336107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1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970671-97CA-4F25-987F-0B2B2894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akcji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71A09A-0AB6-4DD8-A4D2-0E451604C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i="0" dirty="0">
                <a:solidFill>
                  <a:srgbClr val="181D26"/>
                </a:solidFill>
                <a:effectLst/>
                <a:latin typeface="Open Sans" panose="020B0606030504020204" pitchFamily="34" charset="0"/>
              </a:rPr>
              <a:t>Światowy Dzień Walki z Głodem</a:t>
            </a:r>
            <a:r>
              <a:rPr lang="pl-PL" b="0" i="0" dirty="0">
                <a:solidFill>
                  <a:srgbClr val="181D26"/>
                </a:solidFill>
                <a:effectLst/>
                <a:latin typeface="Open Sans" panose="020B0606030504020204" pitchFamily="34" charset="0"/>
              </a:rPr>
              <a:t> to akcja, której głównym celem jest uświadomienie społeczeństwu skali ubóstwa, która nie dotyczy wyłącznie krajów III świata, ale również Polski oraz skutków niedożywienia zwłaszcza wśród dzieci i młodzieży. </a:t>
            </a:r>
          </a:p>
          <a:p>
            <a:pPr marL="0" indent="0">
              <a:buNone/>
            </a:pPr>
            <a:r>
              <a:rPr lang="pl-PL" b="0" i="0" dirty="0">
                <a:solidFill>
                  <a:srgbClr val="181D26"/>
                </a:solidFill>
                <a:effectLst/>
                <a:latin typeface="Open Sans" panose="020B0606030504020204" pitchFamily="34" charset="0"/>
              </a:rPr>
              <a:t>Ogólnopolska Kampania Walki z Głodem, którą Polski Czerwony Krzyż prowadzi od 11 lat ma także na celu edukację społeczeństwa o zdrowym odżywianiu i prowadzeniu zdrowego stylu życia. Co roku w dniu 16 października w całym kraju odbywają się happeningi, konkursy, zbiórki żywności  w marketach, kwesty uliczne na zakup żywności dla najbardziej potrzebujących lub dofinansowanie obiadów dla dzieci w szkołach.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914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18E763A-1F42-4855-9446-36DB83A9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/>
              <a:t>Sposoby walki z głodem i niedożywieniem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ielki głód w Rogu Afryki - Wiadomości">
            <a:extLst>
              <a:ext uri="{FF2B5EF4-FFF2-40B4-BE49-F238E27FC236}">
                <a16:creationId xmlns:a16="http://schemas.microsoft.com/office/drawing/2014/main" id="{55ABCE00-B6C0-4403-9A85-3F6E907FC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8" r="25872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E3C2BA-1FE4-40F8-88E3-1492E692F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500">
                <a:latin typeface="arial" panose="020B0604020202020204" pitchFamily="34" charset="0"/>
              </a:rPr>
              <a:t>O</a:t>
            </a:r>
            <a:r>
              <a:rPr lang="pl-PL" sz="1500" b="0" i="0">
                <a:effectLst/>
                <a:latin typeface="arial" panose="020B0604020202020204" pitchFamily="34" charset="0"/>
              </a:rPr>
              <a:t>rganizowanie zbiórek charytatywnych dla potrzebujących.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500">
                <a:latin typeface="arial" panose="020B0604020202020204" pitchFamily="34" charset="0"/>
              </a:rPr>
              <a:t>W</a:t>
            </a:r>
            <a:r>
              <a:rPr lang="pl-PL" sz="1500" b="0" i="0">
                <a:effectLst/>
                <a:latin typeface="arial" panose="020B0604020202020204" pitchFamily="34" charset="0"/>
              </a:rPr>
              <a:t>ysyłanie potrzebnych przedmiotów, rzeczy do miejsc katastrof.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500">
                <a:latin typeface="arial" panose="020B0604020202020204" pitchFamily="34" charset="0"/>
              </a:rPr>
              <a:t>I</a:t>
            </a:r>
            <a:r>
              <a:rPr lang="pl-PL" sz="1500" b="0" i="0">
                <a:effectLst/>
                <a:latin typeface="arial" panose="020B0604020202020204" pitchFamily="34" charset="0"/>
              </a:rPr>
              <a:t>mportowanie żywności z krajów wysoko rozwiniętych.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500">
                <a:latin typeface="arial" panose="020B0604020202020204" pitchFamily="34" charset="0"/>
              </a:rPr>
              <a:t>Z</a:t>
            </a:r>
            <a:r>
              <a:rPr lang="pl-PL" sz="1500" b="0" i="0">
                <a:effectLst/>
                <a:latin typeface="arial" panose="020B0604020202020204" pitchFamily="34" charset="0"/>
              </a:rPr>
              <a:t>akończenie konfliktów zbrojnych, które uniemożliwiają prowadzenie gospodarki rolniczej.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500">
                <a:latin typeface="arial" panose="020B0604020202020204" pitchFamily="34" charset="0"/>
              </a:rPr>
              <a:t>O</a:t>
            </a:r>
            <a:r>
              <a:rPr lang="pl-PL" sz="1500" b="0" i="0">
                <a:effectLst/>
                <a:latin typeface="arial" panose="020B0604020202020204" pitchFamily="34" charset="0"/>
              </a:rPr>
              <a:t>graniczenie przyrostu naturalnego.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500" b="1">
                <a:latin typeface="arial" panose="020B0604020202020204" pitchFamily="34" charset="0"/>
              </a:rPr>
              <a:t>Ograniczenie marnotrawstwa żywności.</a:t>
            </a:r>
            <a:endParaRPr lang="pl-PL" sz="1500" b="1" i="0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pl-PL" sz="1500"/>
          </a:p>
        </p:txBody>
      </p:sp>
    </p:spTree>
    <p:extLst>
      <p:ext uri="{BB962C8B-B14F-4D97-AF65-F5344CB8AC3E}">
        <p14:creationId xmlns:p14="http://schemas.microsoft.com/office/powerpoint/2010/main" val="308728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F6BBF6-AB58-4F91-87C4-2454A494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Marnujemy za dużo żywności !!!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4353E3-EF39-451D-9545-6786E0BAA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pl-PL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Skala problemu marnowania żywności jest olbrzymia. Według FAO, na świecie marnuje się ok. 1,3 mld ton żywności rocznie. Stanowi to 1/3 ilości wyprodukowanej żywności nadającej się do spożycia. W samej Unii Europejskiej marnuje się  88 mln ton żywności. Statystyki wskazują, iż przeciętny Europejczyk do kosza wrzuca ok 20 do 30 % kupowanego jedzenia.   Polsce do wyrzucania jedzenia przyznaje się 1/3 Polaków. Rocznie marnujemy ok 9 mln ton żywności, czyli przeciętny Polak rocznie marnuje ok. 52kg żywności. Co zrobić, aby temu zaradzić? I w ogóle dlaczego musimy zacząć zwracać uwagę na ten problem?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3DD4F0F-6797-448B-B853-56DDB494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/>
              <a:t>Jak ograniczyć marnotrawco żywności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arnowanie żywności – problem, który dotyczy każdego z nas - Biznes  technologie">
            <a:extLst>
              <a:ext uri="{FF2B5EF4-FFF2-40B4-BE49-F238E27FC236}">
                <a16:creationId xmlns:a16="http://schemas.microsoft.com/office/drawing/2014/main" id="{9AD8ECC0-79C6-490D-ABF5-AEA98230D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r="7789" b="-1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BDEEBA-3453-490D-915E-AC896569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000" b="0" i="0">
                <a:effectLst/>
                <a:latin typeface="Roboto" panose="02000000000000000000" pitchFamily="2" charset="0"/>
              </a:rPr>
              <a:t>Jak widzimy, skala problemu jest naprawdę duża. Co możemy zrobić, aby ją zmniejszyć? Przede wszystkim zacznijmy od siebie. Metodą małych kroków wprowadzajmy w życie zmiany, które w efekcie przyczynią się do zmniejszenia skali marnowania żywności.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23388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8B0CFB-BDA7-4AB1-8584-D44B722A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Sposoby na zmniejszenie marnowania żywności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20040C-54F6-4241-945F-74118EF2B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8643729" cy="3318936"/>
          </a:xfrm>
        </p:spPr>
        <p:txBody>
          <a:bodyPr>
            <a:normAutofit fontScale="3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4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zachowuj porządek w lodówce i szafkach kuchennych,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ustaw odpowiednią temperaturę w lodówce,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planuj swój jadłospis,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nie kupuj na zapas,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na zakupy chodź z listą potrzebnych produktów,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nie ulegaj promocjom, zastanów się, czy naprawdę potrzebujesz tych rzeczy,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rób częściej mniejsze zakupy,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nie rób zakupów z pustym żołądkiem,</a:t>
            </a:r>
          </a:p>
          <a:p>
            <a:pPr marL="0" indent="0">
              <a:buNone/>
            </a:pP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612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A28A3DC-0A29-40BB-9526-10FA99C3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Sposoby na zmniejszenie marnowania żywności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9149CEA-05E2-4553-BEF0-8AD9B3F1AE8C}"/>
              </a:ext>
            </a:extLst>
          </p:cNvPr>
          <p:cNvSpPr txBox="1"/>
          <p:nvPr/>
        </p:nvSpPr>
        <p:spPr>
          <a:xfrm>
            <a:off x="1295402" y="2556932"/>
            <a:ext cx="625686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kupuj lokalnie,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kupuj sezonowe warzywa i owoce,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zamrażaj to czego nie zjesz,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bądź kreatywny w kuchni,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przekształcaj jedną potrawę w drugą,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nakładaj na talerz mniejsze porcje,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podawaj poszczególne składniki dania na oddzielnych talerzach,</a:t>
            </a:r>
          </a:p>
        </p:txBody>
      </p:sp>
      <p:pic>
        <p:nvPicPr>
          <p:cNvPr id="5122" name="Picture 2" descr="Marnowanie żywności w Polsce">
            <a:extLst>
              <a:ext uri="{FF2B5EF4-FFF2-40B4-BE49-F238E27FC236}">
                <a16:creationId xmlns:a16="http://schemas.microsoft.com/office/drawing/2014/main" id="{EB40E644-3D57-45CC-9CBF-58E4B0907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r="18721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08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6F2196F0878A439E5FDA11BDFE1F1F" ma:contentTypeVersion="11" ma:contentTypeDescription="Utwórz nowy dokument." ma:contentTypeScope="" ma:versionID="2dedb82c8decd774eb40fb6fda72b963">
  <xsd:schema xmlns:xsd="http://www.w3.org/2001/XMLSchema" xmlns:xs="http://www.w3.org/2001/XMLSchema" xmlns:p="http://schemas.microsoft.com/office/2006/metadata/properties" xmlns:ns3="01d3812b-c808-4f20-a5c1-ddfe110e7731" xmlns:ns4="c222512d-ee18-4fd9-8383-47589e6a5110" targetNamespace="http://schemas.microsoft.com/office/2006/metadata/properties" ma:root="true" ma:fieldsID="b1540de89f2e19302fc5093c148949a8" ns3:_="" ns4:_="">
    <xsd:import namespace="01d3812b-c808-4f20-a5c1-ddfe110e7731"/>
    <xsd:import namespace="c222512d-ee18-4fd9-8383-47589e6a51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3812b-c808-4f20-a5c1-ddfe110e7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2512d-ee18-4fd9-8383-47589e6a51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47E705-D3AF-4C56-AEB2-B3C01B5F2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d3812b-c808-4f20-a5c1-ddfe110e7731"/>
    <ds:schemaRef ds:uri="c222512d-ee18-4fd9-8383-47589e6a51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221FA1-3BB8-45CE-BC05-CD6CAF00422B}">
  <ds:schemaRefs>
    <ds:schemaRef ds:uri="http://schemas.microsoft.com/office/2006/documentManagement/types"/>
    <ds:schemaRef ds:uri="http://purl.org/dc/elements/1.1/"/>
    <ds:schemaRef ds:uri="c222512d-ee18-4fd9-8383-47589e6a5110"/>
    <ds:schemaRef ds:uri="http://purl.org/dc/terms/"/>
    <ds:schemaRef ds:uri="http://www.w3.org/XML/1998/namespace"/>
    <ds:schemaRef ds:uri="01d3812b-c808-4f20-a5c1-ddfe110e7731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0B8356-C8AC-4D34-AE2A-9DF30EC06C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566</Words>
  <Application>Microsoft Office PowerPoint</Application>
  <PresentationFormat>Panoramiczny</PresentationFormat>
  <Paragraphs>62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arial</vt:lpstr>
      <vt:lpstr>Garamond</vt:lpstr>
      <vt:lpstr>Lato</vt:lpstr>
      <vt:lpstr>Open Sans</vt:lpstr>
      <vt:lpstr>Roboto</vt:lpstr>
      <vt:lpstr>Organiczny</vt:lpstr>
      <vt:lpstr>ŚWIATOWY DZIEŃ GŁODU</vt:lpstr>
      <vt:lpstr>Światowy Dzień Głodu</vt:lpstr>
      <vt:lpstr>Międzynarodowy Dzień Głodu</vt:lpstr>
      <vt:lpstr>Cel akcji</vt:lpstr>
      <vt:lpstr>Sposoby walki z głodem i niedożywieniem</vt:lpstr>
      <vt:lpstr>Marnujemy za dużo żywności !!!</vt:lpstr>
      <vt:lpstr>Jak ograniczyć marnotrawco żywności</vt:lpstr>
      <vt:lpstr>Sposoby na zmniejszenie marnowania żywności</vt:lpstr>
      <vt:lpstr>Sposoby na zmniejszenie marnowania żywności</vt:lpstr>
      <vt:lpstr>Dlaczego wyrzucamy jedzenie?</vt:lpstr>
      <vt:lpstr>Domowe sposoby na powtórne wykorzystanie żywności</vt:lpstr>
      <vt:lpstr>Domowe sposoby na powtórne wykorzystanie żywności</vt:lpstr>
      <vt:lpstr>Domowe sposoby na powtórne wykorzystanie żywności</vt:lpstr>
      <vt:lpstr>Światowy Dzień Głodu</vt:lpstr>
      <vt:lpstr>Dziękuję Kacper Pątkowski, kl. 8c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GŁODU</dc:title>
  <dc:creator>Katarzyna Pątkowska</dc:creator>
  <cp:lastModifiedBy>Katarzyna Pątkowska</cp:lastModifiedBy>
  <cp:revision>3</cp:revision>
  <dcterms:created xsi:type="dcterms:W3CDTF">2021-10-07T11:29:32Z</dcterms:created>
  <dcterms:modified xsi:type="dcterms:W3CDTF">2021-10-07T12:38:12Z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0x010100C16F2196F0878A439E5FDA11BDFE1F1F</vt:lpwstr>
  </property>
</Properties>
</file>