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EC7D2-2241-4944-967C-3492C79DED55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5414-EC2D-42D7-B156-D7C57E6507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060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EC7D2-2241-4944-967C-3492C79DED55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5414-EC2D-42D7-B156-D7C57E6507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999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EC7D2-2241-4944-967C-3492C79DED55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5414-EC2D-42D7-B156-D7C57E6507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5827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EC7D2-2241-4944-967C-3492C79DED55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5414-EC2D-42D7-B156-D7C57E6507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994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EC7D2-2241-4944-967C-3492C79DED55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5414-EC2D-42D7-B156-D7C57E6507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664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EC7D2-2241-4944-967C-3492C79DED55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5414-EC2D-42D7-B156-D7C57E6507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3941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EC7D2-2241-4944-967C-3492C79DED55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5414-EC2D-42D7-B156-D7C57E6507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432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EC7D2-2241-4944-967C-3492C79DED55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5414-EC2D-42D7-B156-D7C57E6507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269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EC7D2-2241-4944-967C-3492C79DED55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5414-EC2D-42D7-B156-D7C57E6507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2268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EC7D2-2241-4944-967C-3492C79DED55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5414-EC2D-42D7-B156-D7C57E6507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7037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EC7D2-2241-4944-967C-3492C79DED55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5414-EC2D-42D7-B156-D7C57E6507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7083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EC7D2-2241-4944-967C-3492C79DED55}" type="datetimeFigureOut">
              <a:rPr lang="pl-PL" smtClean="0"/>
              <a:t>27.10.2021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B5414-EC2D-42D7-B156-D7C57E6507A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312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212" y="980728"/>
            <a:ext cx="7488832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574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9842"/>
            <a:ext cx="6408712" cy="680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453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61048"/>
            <a:ext cx="2736908" cy="29969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 smtClean="0">
                <a:solidFill>
                  <a:schemeClr val="tx2"/>
                </a:solidFill>
              </a:rPr>
              <a:t>Język litewski </a:t>
            </a:r>
          </a:p>
          <a:p>
            <a:pPr marL="0" indent="0">
              <a:buNone/>
            </a:pPr>
            <a:r>
              <a:rPr lang="pl-PL" dirty="0" smtClean="0"/>
              <a:t> Jako osobny język z zespołu </a:t>
            </a:r>
            <a:r>
              <a:rPr lang="pl-PL" dirty="0" err="1" smtClean="0"/>
              <a:t>wschodniobałtyckiego</a:t>
            </a:r>
            <a:r>
              <a:rPr lang="pl-PL" dirty="0" smtClean="0"/>
              <a:t> języków bałtyckich zaczął się rozwijać w VII wieku n.e. Jako język pisany zaczął funkcjonować dopiero w XVI wieku. Współczesna forma języka litewskiego ukształtowała się na przełomie XIX–XX wieku.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71939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J</a:t>
            </a:r>
            <a:r>
              <a:rPr lang="pl-PL" dirty="0" smtClean="0"/>
              <a:t>ęzyk z grupy języków bałtyckich, którym posługuje się ok. 4 mln osób. Oprócz Litwy językiem tym posługują się Litwini zamieszkujący na zachodzie Białorusi i północno-wschodniej Polsce (Suwalszczyzna), a także w Rosji, Łotwie oraz emigranci w USA, Kanadzie, Australii, Niemczech. Jest językiem urzędowym Litwy.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Jako osobny język z zespołu </a:t>
            </a:r>
            <a:r>
              <a:rPr lang="pl-PL" dirty="0" err="1" smtClean="0"/>
              <a:t>wschodniobałtyckiego</a:t>
            </a:r>
            <a:r>
              <a:rPr lang="pl-PL" dirty="0" smtClean="0"/>
              <a:t> języków bałtyckich zaczął się rozwijać w VII wieku n.e. Jako język pisany zaczął funkcjonować dopiero w XVI wieku. Współczesna forma języka litewskiego ukształtowała się na przełomie XIX–XX wieku.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Język litewski jest bardzo interesujący dla językoznawców, gdyż podobnie jak język łotewski, zachował wiele archaicznych cech indoeuropejskich. Pewien wpływ na ten język wywarły języki sąsiadujących narodów słowiańskich: język polski, język białoruski i język rosyjski, aczkolwiek w pierwszej połowie XX w., po odzyskaniu niepodległości przez Litwę można było zaobserwować tendencję do zastępowania slawizmów wyrazami rodzimymi.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1149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l-PL" sz="2800" b="1" dirty="0" smtClean="0">
                <a:solidFill>
                  <a:schemeClr val="tx2"/>
                </a:solidFill>
              </a:rPr>
              <a:t>Akcent</a:t>
            </a:r>
          </a:p>
          <a:p>
            <a:pPr marL="0" indent="0">
              <a:buNone/>
            </a:pPr>
            <a:r>
              <a:rPr lang="pl-PL" sz="1600" dirty="0" smtClean="0"/>
              <a:t>Litewski system prozodyczny charakteryzuje się akcentem wolnym i dystynktywną długością. Jego akcentuacja jest czasem opisywana jako prosty system toniczny, nazywany akcentem tonicznym[8]. Oznacza to, że w litewskim słowie akcentowana sylaba wyróżnia się wobec pozostałych tonacją. Sylaba ciężka, zawierająca długą samogłoskę, dyftong lub </a:t>
            </a:r>
            <a:r>
              <a:rPr lang="pl-PL" sz="1600" dirty="0" err="1" smtClean="0"/>
              <a:t>półspółgłoskę</a:t>
            </a:r>
            <a:r>
              <a:rPr lang="pl-PL" sz="1600" dirty="0" smtClean="0"/>
              <a:t> w wygłosie, może mieć ton opadający (</a:t>
            </a:r>
            <a:r>
              <a:rPr lang="pl-PL" sz="1600" dirty="0" err="1" smtClean="0"/>
              <a:t>akut</a:t>
            </a:r>
            <a:r>
              <a:rPr lang="pl-PL" sz="1600" dirty="0" smtClean="0"/>
              <a:t>) lub wznoszący (cyrkumfleks). Lekkie sylaby (z krótkimi samogłoskami i </a:t>
            </a:r>
            <a:r>
              <a:rPr lang="pl-PL" sz="1600" dirty="0" err="1" smtClean="0"/>
              <a:t>obstruentami</a:t>
            </a:r>
            <a:r>
              <a:rPr lang="pl-PL" sz="1600" dirty="0" smtClean="0"/>
              <a:t> w wygłosie) nie wykazują tego kontrastu.</a:t>
            </a:r>
          </a:p>
          <a:p>
            <a:pPr marL="0" indent="0">
              <a:buNone/>
            </a:pPr>
            <a:r>
              <a:rPr lang="pl-PL" sz="1600" dirty="0" smtClean="0"/>
              <a:t>Litewska praktyka leksykograficzna używa trzech </a:t>
            </a:r>
            <a:r>
              <a:rPr lang="pl-PL" sz="1600" dirty="0" err="1" smtClean="0"/>
              <a:t>diakrytyków</a:t>
            </a:r>
            <a:r>
              <a:rPr lang="pl-PL" sz="1600" dirty="0" smtClean="0"/>
              <a:t> do oznaczenia tonu i długości sylaby akcentowanej. Mianowicie:</a:t>
            </a:r>
          </a:p>
          <a:p>
            <a:pPr marL="0" indent="0">
              <a:buNone/>
            </a:pPr>
            <a:r>
              <a:rPr lang="pl-PL" sz="1600" dirty="0" smtClean="0"/>
              <a:t>Pierwszy (lub jedyny) segment ciężkiej sylaby z tonem opadającym jest oznaczany akcentem ostrym (np. á, </a:t>
            </a:r>
            <a:r>
              <a:rPr lang="pl-PL" sz="1600" dirty="0" err="1" smtClean="0"/>
              <a:t>ár</a:t>
            </a:r>
            <a:r>
              <a:rPr lang="pl-PL" sz="1600" dirty="0" smtClean="0"/>
              <a:t>), chyba że pierwszym elementem jest i lub u po którym następuje </a:t>
            </a:r>
            <a:r>
              <a:rPr lang="pl-PL" sz="1600" dirty="0" err="1" smtClean="0"/>
              <a:t>tautosylabiczna</a:t>
            </a:r>
            <a:r>
              <a:rPr lang="pl-PL" sz="1600" dirty="0" smtClean="0"/>
              <a:t> (w tej samej sylabie) spółgłoska półotwarta. W tym wypadku jest oznaczony akcentem ciężkim (np. </a:t>
            </a:r>
            <a:r>
              <a:rPr lang="pl-PL" sz="1600" dirty="0" err="1" smtClean="0"/>
              <a:t>ìr</a:t>
            </a:r>
            <a:r>
              <a:rPr lang="pl-PL" sz="1600" dirty="0" smtClean="0"/>
              <a:t>, </a:t>
            </a:r>
            <a:r>
              <a:rPr lang="pl-PL" sz="1600" dirty="0" err="1" smtClean="0"/>
              <a:t>ùr</a:t>
            </a:r>
            <a:r>
              <a:rPr lang="pl-PL" sz="1600" dirty="0" smtClean="0"/>
              <a:t>).</a:t>
            </a:r>
          </a:p>
          <a:p>
            <a:pPr marL="0" indent="0">
              <a:buNone/>
            </a:pPr>
            <a:r>
              <a:rPr lang="pl-PL" sz="1600" dirty="0" smtClean="0"/>
              <a:t>Drugi (lub jedyny) segment ciężkiej sylaby z tonem rosnącym jest oznaczany akcentem przeciągłym (np. ã, ar̃)</a:t>
            </a:r>
          </a:p>
          <a:p>
            <a:pPr marL="0" indent="0">
              <a:buNone/>
            </a:pPr>
            <a:r>
              <a:rPr lang="pl-PL" sz="1600" dirty="0" smtClean="0"/>
              <a:t>krótka sylaba opadająca jest oznaczona akcentem ciężkim (np. ì, ù).</a:t>
            </a:r>
          </a:p>
          <a:p>
            <a:pPr marL="0" indent="0">
              <a:buNone/>
            </a:pPr>
            <a:r>
              <a:rPr lang="pl-PL" sz="1600" dirty="0" smtClean="0"/>
              <a:t>Litewski ma, jak powiedziano, akcent swobodny, czyli jego pozycja i typ nie są fonetycznie przewidziane i trzeba ich się nauczyć. Ten stan jest odziedziczony z prabałtosłowiańskiego i w mniejszym stopniu praindoeuropejskiego. Litewski cyrkumfleks i </a:t>
            </a:r>
            <a:r>
              <a:rPr lang="pl-PL" sz="1600" dirty="0" err="1" smtClean="0"/>
              <a:t>akut</a:t>
            </a:r>
            <a:r>
              <a:rPr lang="pl-PL" sz="1600" dirty="0" smtClean="0"/>
              <a:t> kontynuują bezpośrednio opozycję cyrkumfleksu i </a:t>
            </a:r>
            <a:r>
              <a:rPr lang="pl-PL" sz="1600" dirty="0" err="1" smtClean="0"/>
              <a:t>akutu</a:t>
            </a:r>
            <a:r>
              <a:rPr lang="pl-PL" sz="1600" dirty="0" smtClean="0"/>
              <a:t> w prabałtosłowiańskim.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828051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/>
          <a:lstStyle/>
          <a:p>
            <a:pPr marL="0" indent="0">
              <a:buNone/>
            </a:pPr>
            <a:r>
              <a:rPr lang="lt-LT" dirty="0" smtClean="0"/>
              <a:t>Alfabet litewski składa się z 32 liter. Są to:</a:t>
            </a:r>
          </a:p>
          <a:p>
            <a:pPr marL="0" indent="0">
              <a:buNone/>
            </a:pPr>
            <a:endParaRPr lang="lt-LT" dirty="0" smtClean="0"/>
          </a:p>
          <a:p>
            <a:pPr marL="0" indent="0">
              <a:buNone/>
            </a:pPr>
            <a:r>
              <a:rPr lang="lt-LT" dirty="0" smtClean="0"/>
              <a:t>A a	Ą ą	B b	C c	Č č	D d	E e	Ę ę</a:t>
            </a:r>
          </a:p>
          <a:p>
            <a:pPr marL="0" indent="0">
              <a:buNone/>
            </a:pPr>
            <a:r>
              <a:rPr lang="lt-LT" dirty="0" smtClean="0"/>
              <a:t>Ė ė	F f	G g	H h	I i	Į į	Y y	J j</a:t>
            </a:r>
          </a:p>
          <a:p>
            <a:pPr marL="0" indent="0">
              <a:buNone/>
            </a:pPr>
            <a:r>
              <a:rPr lang="lt-LT" dirty="0" smtClean="0"/>
              <a:t>K k	L l	M m	N n	O o	P p	R r	S s</a:t>
            </a:r>
          </a:p>
          <a:p>
            <a:pPr marL="0" indent="0">
              <a:buNone/>
            </a:pPr>
            <a:r>
              <a:rPr lang="lt-LT" dirty="0" smtClean="0"/>
              <a:t>Š š	T t	U u	Ų ų	Ū ū	V v	Z z	Ž ž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6485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 smtClean="0"/>
              <a:t>Najstarszy znany tekst w języku litewskim to rękopis modlitw „Ojcze nasz”, „</a:t>
            </a:r>
            <a:r>
              <a:rPr lang="pl-PL" dirty="0" err="1" smtClean="0"/>
              <a:t>Zdrowaś</a:t>
            </a:r>
            <a:r>
              <a:rPr lang="pl-PL" dirty="0" smtClean="0"/>
              <a:t> Maryjo” oraz „Wierzę w Boga” zapisany w egzemplarzu książki „</a:t>
            </a:r>
            <a:r>
              <a:rPr lang="pl-PL" dirty="0" err="1" smtClean="0"/>
              <a:t>Tractatus</a:t>
            </a:r>
            <a:r>
              <a:rPr lang="pl-PL" dirty="0" smtClean="0"/>
              <a:t> </a:t>
            </a:r>
            <a:r>
              <a:rPr lang="pl-PL" dirty="0" err="1" smtClean="0"/>
              <a:t>sacerdotalis</a:t>
            </a:r>
            <a:r>
              <a:rPr lang="pl-PL" dirty="0" smtClean="0"/>
              <a:t>” z 1503 r. Tekst modlitw przytoczony poniżej to transliteracja na współczesną polską ortografię: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err="1" smtClean="0"/>
              <a:t>Tewe</a:t>
            </a:r>
            <a:r>
              <a:rPr lang="pl-PL" dirty="0" smtClean="0"/>
              <a:t> musu </a:t>
            </a:r>
            <a:r>
              <a:rPr lang="pl-PL" dirty="0" err="1" smtClean="0"/>
              <a:t>kuris</a:t>
            </a:r>
            <a:r>
              <a:rPr lang="pl-PL" dirty="0" smtClean="0"/>
              <a:t> </a:t>
            </a:r>
            <a:r>
              <a:rPr lang="pl-PL" dirty="0" err="1" smtClean="0"/>
              <a:t>esi</a:t>
            </a:r>
            <a:r>
              <a:rPr lang="pl-PL" dirty="0" smtClean="0"/>
              <a:t> </a:t>
            </a:r>
            <a:r>
              <a:rPr lang="pl-PL" dirty="0" err="1" smtClean="0"/>
              <a:t>Dangwasu</a:t>
            </a:r>
            <a:r>
              <a:rPr lang="pl-PL" dirty="0" smtClean="0"/>
              <a:t> </a:t>
            </a:r>
            <a:r>
              <a:rPr lang="pl-PL" dirty="0" err="1" smtClean="0"/>
              <a:t>szwīskisi</a:t>
            </a:r>
            <a:r>
              <a:rPr lang="pl-PL" dirty="0" smtClean="0"/>
              <a:t> </a:t>
            </a:r>
            <a:r>
              <a:rPr lang="pl-PL" dirty="0" err="1" smtClean="0"/>
              <a:t>wardas</a:t>
            </a:r>
            <a:r>
              <a:rPr lang="pl-PL" dirty="0" smtClean="0"/>
              <a:t> </a:t>
            </a:r>
            <a:r>
              <a:rPr lang="pl-PL" dirty="0" err="1" smtClean="0"/>
              <a:t>tawa</a:t>
            </a:r>
            <a:r>
              <a:rPr lang="pl-PL" dirty="0" smtClean="0"/>
              <a:t> </a:t>
            </a:r>
            <a:r>
              <a:rPr lang="pl-PL" dirty="0" err="1" smtClean="0"/>
              <a:t>athaīki</a:t>
            </a:r>
            <a:r>
              <a:rPr lang="pl-PL" dirty="0" smtClean="0"/>
              <a:t> </a:t>
            </a:r>
            <a:r>
              <a:rPr lang="pl-PL" dirty="0" err="1" smtClean="0"/>
              <a:t>tawa</a:t>
            </a:r>
            <a:r>
              <a:rPr lang="pl-PL" dirty="0" smtClean="0"/>
              <a:t> </a:t>
            </a:r>
            <a:r>
              <a:rPr lang="pl-PL" dirty="0" err="1" smtClean="0"/>
              <a:t>karalistīa</a:t>
            </a:r>
            <a:r>
              <a:rPr lang="pl-PL" dirty="0" smtClean="0"/>
              <a:t> buki </a:t>
            </a:r>
            <a:r>
              <a:rPr lang="pl-PL" dirty="0" err="1" smtClean="0"/>
              <a:t>thawa</a:t>
            </a:r>
            <a:r>
              <a:rPr lang="pl-PL" dirty="0" smtClean="0"/>
              <a:t> wala </a:t>
            </a:r>
            <a:r>
              <a:rPr lang="pl-PL" dirty="0" err="1" smtClean="0"/>
              <a:t>kaīp</a:t>
            </a:r>
            <a:r>
              <a:rPr lang="pl-PL" dirty="0" smtClean="0"/>
              <a:t> </a:t>
            </a:r>
            <a:r>
              <a:rPr lang="pl-PL" dirty="0" err="1" smtClean="0"/>
              <a:t>dunguī</a:t>
            </a:r>
            <a:r>
              <a:rPr lang="pl-PL" dirty="0" smtClean="0"/>
              <a:t> </a:t>
            </a:r>
            <a:r>
              <a:rPr lang="pl-PL" dirty="0" err="1" smtClean="0"/>
              <a:t>theīp</a:t>
            </a:r>
            <a:r>
              <a:rPr lang="pl-PL" dirty="0" smtClean="0"/>
              <a:t> </a:t>
            </a:r>
            <a:r>
              <a:rPr lang="pl-PL" dirty="0" err="1" smtClean="0"/>
              <a:t>szamīaī</a:t>
            </a:r>
            <a:r>
              <a:rPr lang="pl-PL" dirty="0" smtClean="0"/>
              <a:t>. </a:t>
            </a:r>
            <a:r>
              <a:rPr lang="pl-PL" dirty="0" err="1" smtClean="0"/>
              <a:t>Duanu</a:t>
            </a:r>
            <a:r>
              <a:rPr lang="pl-PL" dirty="0" smtClean="0"/>
              <a:t> musu wisu </a:t>
            </a:r>
            <a:r>
              <a:rPr lang="pl-PL" dirty="0" err="1" smtClean="0"/>
              <a:t>dzenu</a:t>
            </a:r>
            <a:r>
              <a:rPr lang="pl-PL" dirty="0" smtClean="0"/>
              <a:t> </a:t>
            </a:r>
            <a:r>
              <a:rPr lang="pl-PL" dirty="0" err="1" smtClean="0"/>
              <a:t>dwaki</a:t>
            </a:r>
            <a:r>
              <a:rPr lang="pl-PL" dirty="0" smtClean="0"/>
              <a:t> </a:t>
            </a:r>
            <a:r>
              <a:rPr lang="pl-PL" dirty="0" err="1" smtClean="0"/>
              <a:t>mumus</a:t>
            </a:r>
            <a:r>
              <a:rPr lang="pl-PL" dirty="0" smtClean="0"/>
              <a:t> </a:t>
            </a:r>
            <a:r>
              <a:rPr lang="pl-PL" dirty="0" err="1" smtClean="0"/>
              <a:t>nu</a:t>
            </a:r>
            <a:r>
              <a:rPr lang="pl-PL" dirty="0" smtClean="0"/>
              <a:t> </a:t>
            </a:r>
            <a:r>
              <a:rPr lang="pl-PL" dirty="0" err="1" smtClean="0"/>
              <a:t>īr</a:t>
            </a:r>
            <a:r>
              <a:rPr lang="pl-PL" dirty="0" smtClean="0"/>
              <a:t> </a:t>
            </a:r>
            <a:r>
              <a:rPr lang="pl-PL" dirty="0" err="1" smtClean="0"/>
              <a:t>athlaīski</a:t>
            </a:r>
            <a:r>
              <a:rPr lang="pl-PL" dirty="0" smtClean="0"/>
              <a:t> </a:t>
            </a:r>
            <a:r>
              <a:rPr lang="pl-PL" dirty="0" err="1" smtClean="0"/>
              <a:t>mumus</a:t>
            </a:r>
            <a:r>
              <a:rPr lang="pl-PL" dirty="0" smtClean="0"/>
              <a:t> musu </a:t>
            </a:r>
            <a:r>
              <a:rPr lang="pl-PL" dirty="0" err="1" smtClean="0"/>
              <a:t>kalthes</a:t>
            </a:r>
            <a:r>
              <a:rPr lang="pl-PL" dirty="0" smtClean="0"/>
              <a:t> </a:t>
            </a:r>
            <a:r>
              <a:rPr lang="pl-PL" dirty="0" err="1" smtClean="0"/>
              <a:t>kaīp</a:t>
            </a:r>
            <a:r>
              <a:rPr lang="pl-PL" dirty="0" smtClean="0"/>
              <a:t> </a:t>
            </a:r>
            <a:r>
              <a:rPr lang="pl-PL" dirty="0" err="1" smtClean="0"/>
              <a:t>īr</a:t>
            </a:r>
            <a:r>
              <a:rPr lang="pl-PL" dirty="0" smtClean="0"/>
              <a:t> mes </a:t>
            </a:r>
            <a:r>
              <a:rPr lang="pl-PL" dirty="0" err="1" smtClean="0"/>
              <a:t>athliaīdzame</a:t>
            </a:r>
            <a:r>
              <a:rPr lang="pl-PL" dirty="0" smtClean="0"/>
              <a:t> musu </a:t>
            </a:r>
            <a:r>
              <a:rPr lang="pl-PL" dirty="0" err="1" smtClean="0"/>
              <a:t>kalczīemus</a:t>
            </a:r>
            <a:r>
              <a:rPr lang="pl-PL" dirty="0" smtClean="0"/>
              <a:t> </a:t>
            </a:r>
            <a:r>
              <a:rPr lang="pl-PL" dirty="0" err="1" smtClean="0"/>
              <a:t>nīewīaski</a:t>
            </a:r>
            <a:r>
              <a:rPr lang="pl-PL" dirty="0" smtClean="0"/>
              <a:t> musu </a:t>
            </a:r>
            <a:r>
              <a:rPr lang="pl-PL" dirty="0" err="1" smtClean="0"/>
              <a:t>szalanu</a:t>
            </a:r>
            <a:r>
              <a:rPr lang="pl-PL" dirty="0" smtClean="0"/>
              <a:t>, ale mus </a:t>
            </a:r>
            <a:r>
              <a:rPr lang="pl-PL" dirty="0" err="1" smtClean="0"/>
              <a:t>gīalbīaki</a:t>
            </a:r>
            <a:r>
              <a:rPr lang="pl-PL" dirty="0" smtClean="0"/>
              <a:t> </a:t>
            </a:r>
            <a:r>
              <a:rPr lang="pl-PL" dirty="0" err="1" smtClean="0"/>
              <a:t>nuagi</a:t>
            </a:r>
            <a:r>
              <a:rPr lang="pl-PL" dirty="0" smtClean="0"/>
              <a:t> wisa </a:t>
            </a:r>
            <a:r>
              <a:rPr lang="pl-PL" dirty="0" err="1" smtClean="0"/>
              <a:t>piktha</a:t>
            </a:r>
            <a:r>
              <a:rPr lang="pl-PL" dirty="0" smtClean="0"/>
              <a:t> amen.</a:t>
            </a:r>
          </a:p>
          <a:p>
            <a:pPr marL="0" indent="0">
              <a:buNone/>
            </a:pPr>
            <a:r>
              <a:rPr lang="pl-PL" dirty="0" err="1" smtClean="0"/>
              <a:t>Swīeīka</a:t>
            </a:r>
            <a:r>
              <a:rPr lang="pl-PL" dirty="0" smtClean="0"/>
              <a:t> </a:t>
            </a:r>
            <a:r>
              <a:rPr lang="pl-PL" dirty="0" err="1" smtClean="0"/>
              <a:t>maria</a:t>
            </a:r>
            <a:r>
              <a:rPr lang="pl-PL" dirty="0" smtClean="0"/>
              <a:t> </a:t>
            </a:r>
            <a:r>
              <a:rPr lang="pl-PL" dirty="0" err="1" smtClean="0"/>
              <a:t>mīlistas</a:t>
            </a:r>
            <a:r>
              <a:rPr lang="pl-PL" dirty="0" smtClean="0"/>
              <a:t> </a:t>
            </a:r>
            <a:r>
              <a:rPr lang="pl-PL" dirty="0" err="1" smtClean="0"/>
              <a:t>pīlna</a:t>
            </a:r>
            <a:r>
              <a:rPr lang="pl-PL" dirty="0" smtClean="0"/>
              <a:t> </a:t>
            </a:r>
            <a:r>
              <a:rPr lang="pl-PL" dirty="0" err="1" smtClean="0"/>
              <a:t>dzewas</a:t>
            </a:r>
            <a:r>
              <a:rPr lang="pl-PL" dirty="0" smtClean="0"/>
              <a:t> </a:t>
            </a:r>
            <a:r>
              <a:rPr lang="pl-PL" dirty="0" err="1" smtClean="0"/>
              <a:t>su</a:t>
            </a:r>
            <a:r>
              <a:rPr lang="pl-PL" dirty="0" smtClean="0"/>
              <a:t> </a:t>
            </a:r>
            <a:r>
              <a:rPr lang="pl-PL" dirty="0" err="1" smtClean="0"/>
              <a:t>thawimī</a:t>
            </a:r>
            <a:r>
              <a:rPr lang="pl-PL" dirty="0" smtClean="0"/>
              <a:t> </a:t>
            </a:r>
            <a:r>
              <a:rPr lang="pl-PL" dirty="0" err="1" smtClean="0"/>
              <a:t>pagirtha</a:t>
            </a:r>
            <a:r>
              <a:rPr lang="pl-PL" dirty="0" smtClean="0"/>
              <a:t> </a:t>
            </a:r>
            <a:r>
              <a:rPr lang="pl-PL" dirty="0" err="1" smtClean="0"/>
              <a:t>thu</a:t>
            </a:r>
            <a:r>
              <a:rPr lang="pl-PL" dirty="0" smtClean="0"/>
              <a:t> </a:t>
            </a:r>
            <a:r>
              <a:rPr lang="pl-PL" dirty="0" err="1" smtClean="0"/>
              <a:t>tharpu</a:t>
            </a:r>
            <a:r>
              <a:rPr lang="pl-PL" dirty="0" smtClean="0"/>
              <a:t> </a:t>
            </a:r>
            <a:r>
              <a:rPr lang="pl-PL" dirty="0" err="1" smtClean="0"/>
              <a:t>matheru</a:t>
            </a:r>
            <a:r>
              <a:rPr lang="pl-PL" dirty="0" smtClean="0"/>
              <a:t> </a:t>
            </a:r>
            <a:r>
              <a:rPr lang="pl-PL" dirty="0" err="1" smtClean="0"/>
              <a:t>īr</a:t>
            </a:r>
            <a:r>
              <a:rPr lang="pl-PL" dirty="0" smtClean="0"/>
              <a:t> </a:t>
            </a:r>
            <a:r>
              <a:rPr lang="pl-PL" dirty="0" err="1" smtClean="0"/>
              <a:t>pagirthas</a:t>
            </a:r>
            <a:r>
              <a:rPr lang="pl-PL" dirty="0" smtClean="0"/>
              <a:t> </a:t>
            </a:r>
            <a:r>
              <a:rPr lang="pl-PL" dirty="0" err="1" smtClean="0"/>
              <a:t>gimis</a:t>
            </a:r>
            <a:r>
              <a:rPr lang="pl-PL" dirty="0" smtClean="0"/>
              <a:t> </a:t>
            </a:r>
            <a:r>
              <a:rPr lang="pl-PL" dirty="0" err="1" smtClean="0"/>
              <a:t>szīwata</a:t>
            </a:r>
            <a:r>
              <a:rPr lang="pl-PL" dirty="0" smtClean="0"/>
              <a:t> </a:t>
            </a:r>
            <a:r>
              <a:rPr lang="pl-PL" dirty="0" err="1" smtClean="0"/>
              <a:t>thawa</a:t>
            </a:r>
            <a:r>
              <a:rPr lang="pl-PL" dirty="0" smtClean="0"/>
              <a:t> </a:t>
            </a:r>
            <a:r>
              <a:rPr lang="pl-PL" dirty="0" err="1" smtClean="0"/>
              <a:t>īesus</a:t>
            </a:r>
            <a:r>
              <a:rPr lang="pl-PL" dirty="0" smtClean="0"/>
              <a:t> </a:t>
            </a:r>
            <a:r>
              <a:rPr lang="pl-PL" dirty="0" err="1" smtClean="0"/>
              <a:t>christus</a:t>
            </a:r>
            <a:r>
              <a:rPr lang="pl-PL" dirty="0" smtClean="0"/>
              <a:t>.</a:t>
            </a:r>
          </a:p>
          <a:p>
            <a:pPr marL="0" indent="0">
              <a:buNone/>
            </a:pPr>
            <a:r>
              <a:rPr lang="pl-PL" dirty="0" err="1" smtClean="0"/>
              <a:t>Czīkīu</a:t>
            </a:r>
            <a:r>
              <a:rPr lang="pl-PL" dirty="0" smtClean="0"/>
              <a:t> </a:t>
            </a:r>
            <a:r>
              <a:rPr lang="pl-PL" dirty="0" err="1" smtClean="0"/>
              <a:t>īngi</a:t>
            </a:r>
            <a:r>
              <a:rPr lang="pl-PL" dirty="0" smtClean="0"/>
              <a:t> </a:t>
            </a:r>
            <a:r>
              <a:rPr lang="pl-PL" dirty="0" err="1" smtClean="0"/>
              <a:t>dzewa</a:t>
            </a:r>
            <a:r>
              <a:rPr lang="pl-PL" dirty="0" smtClean="0"/>
              <a:t> </a:t>
            </a:r>
            <a:r>
              <a:rPr lang="pl-PL" dirty="0" err="1" smtClean="0"/>
              <a:t>thīawa</a:t>
            </a:r>
            <a:r>
              <a:rPr lang="pl-PL" dirty="0" smtClean="0"/>
              <a:t> </a:t>
            </a:r>
            <a:r>
              <a:rPr lang="pl-PL" dirty="0" err="1" smtClean="0"/>
              <a:t>wisagalinczi</a:t>
            </a:r>
            <a:r>
              <a:rPr lang="pl-PL" dirty="0" smtClean="0"/>
              <a:t> </a:t>
            </a:r>
            <a:r>
              <a:rPr lang="pl-PL" dirty="0" err="1" smtClean="0"/>
              <a:t>darīthaīu</a:t>
            </a:r>
            <a:r>
              <a:rPr lang="pl-PL" dirty="0" smtClean="0"/>
              <a:t> </a:t>
            </a:r>
            <a:r>
              <a:rPr lang="pl-PL" dirty="0" err="1" smtClean="0"/>
              <a:t>dangaws</a:t>
            </a:r>
            <a:r>
              <a:rPr lang="pl-PL" dirty="0" smtClean="0"/>
              <a:t> </a:t>
            </a:r>
            <a:r>
              <a:rPr lang="pl-PL" dirty="0" err="1" smtClean="0"/>
              <a:t>ir</a:t>
            </a:r>
            <a:r>
              <a:rPr lang="pl-PL" dirty="0" smtClean="0"/>
              <a:t> </a:t>
            </a:r>
            <a:r>
              <a:rPr lang="pl-PL" dirty="0" err="1" smtClean="0"/>
              <a:t>szamīas</a:t>
            </a:r>
            <a:r>
              <a:rPr lang="pl-PL" dirty="0" smtClean="0"/>
              <a:t> </a:t>
            </a:r>
            <a:r>
              <a:rPr lang="pl-PL" dirty="0" err="1" smtClean="0"/>
              <a:t>ir</a:t>
            </a:r>
            <a:r>
              <a:rPr lang="pl-PL" dirty="0" smtClean="0"/>
              <a:t> </a:t>
            </a:r>
            <a:r>
              <a:rPr lang="pl-PL" dirty="0" err="1" smtClean="0"/>
              <a:t>ingi</a:t>
            </a:r>
            <a:r>
              <a:rPr lang="pl-PL" dirty="0" smtClean="0"/>
              <a:t> [</a:t>
            </a:r>
            <a:r>
              <a:rPr lang="pl-PL" dirty="0" err="1" smtClean="0"/>
              <a:t>sunu</a:t>
            </a:r>
            <a:r>
              <a:rPr lang="pl-PL" dirty="0" smtClean="0"/>
              <a:t> </a:t>
            </a:r>
            <a:r>
              <a:rPr lang="pl-PL" dirty="0" err="1" smtClean="0"/>
              <a:t>īa</a:t>
            </a:r>
            <a:r>
              <a:rPr lang="pl-PL" dirty="0" smtClean="0"/>
              <a:t> </a:t>
            </a:r>
            <a:r>
              <a:rPr lang="pl-PL" dirty="0" err="1" smtClean="0"/>
              <a:t>wīenothuri</a:t>
            </a:r>
            <a:r>
              <a:rPr lang="pl-PL" dirty="0" smtClean="0"/>
              <a:t>] </a:t>
            </a:r>
            <a:r>
              <a:rPr lang="pl-PL" dirty="0" err="1" smtClean="0"/>
              <a:t>iesu</a:t>
            </a:r>
            <a:r>
              <a:rPr lang="pl-PL" dirty="0" smtClean="0"/>
              <a:t> </a:t>
            </a:r>
            <a:r>
              <a:rPr lang="pl-PL" dirty="0" err="1" smtClean="0"/>
              <a:t>kristu</a:t>
            </a:r>
            <a:r>
              <a:rPr lang="pl-PL" dirty="0" smtClean="0"/>
              <a:t> </a:t>
            </a:r>
            <a:r>
              <a:rPr lang="pl-PL" dirty="0" err="1" smtClean="0"/>
              <a:t>sunu</a:t>
            </a:r>
            <a:r>
              <a:rPr lang="pl-PL" dirty="0" smtClean="0"/>
              <a:t> </a:t>
            </a:r>
            <a:r>
              <a:rPr lang="pl-PL" dirty="0" err="1" smtClean="0"/>
              <a:t>īa</a:t>
            </a:r>
            <a:r>
              <a:rPr lang="pl-PL" dirty="0" smtClean="0"/>
              <a:t> </a:t>
            </a:r>
            <a:r>
              <a:rPr lang="pl-PL" dirty="0" err="1" smtClean="0"/>
              <a:t>wīenathuri</a:t>
            </a:r>
            <a:r>
              <a:rPr lang="pl-PL" dirty="0" smtClean="0"/>
              <a:t> panu musu </a:t>
            </a:r>
            <a:r>
              <a:rPr lang="pl-PL" dirty="0" err="1" smtClean="0"/>
              <a:t>kurīs</a:t>
            </a:r>
            <a:r>
              <a:rPr lang="pl-PL" dirty="0" smtClean="0"/>
              <a:t> </a:t>
            </a:r>
            <a:r>
              <a:rPr lang="pl-PL" dirty="0" err="1" smtClean="0"/>
              <a:t>prasidīaīs</a:t>
            </a:r>
            <a:r>
              <a:rPr lang="pl-PL" dirty="0" smtClean="0"/>
              <a:t> </a:t>
            </a:r>
            <a:r>
              <a:rPr lang="pl-PL" dirty="0" err="1" smtClean="0"/>
              <a:t>esczi</a:t>
            </a:r>
            <a:r>
              <a:rPr lang="pl-PL" dirty="0" smtClean="0"/>
              <a:t> </a:t>
            </a:r>
            <a:r>
              <a:rPr lang="pl-PL" dirty="0" err="1" smtClean="0"/>
              <a:t>szwenthu</a:t>
            </a:r>
            <a:r>
              <a:rPr lang="pl-PL" dirty="0" smtClean="0"/>
              <a:t> </a:t>
            </a:r>
            <a:r>
              <a:rPr lang="pl-PL" dirty="0" err="1" smtClean="0"/>
              <a:t>dwasīu</a:t>
            </a:r>
            <a:r>
              <a:rPr lang="pl-PL" dirty="0" smtClean="0"/>
              <a:t> </a:t>
            </a:r>
            <a:r>
              <a:rPr lang="pl-PL" dirty="0" err="1" smtClean="0"/>
              <a:t>gimis</a:t>
            </a:r>
            <a:r>
              <a:rPr lang="pl-PL" dirty="0" smtClean="0"/>
              <a:t> </a:t>
            </a:r>
            <a:r>
              <a:rPr lang="pl-PL" dirty="0" err="1" smtClean="0"/>
              <a:t>isgi</a:t>
            </a:r>
            <a:r>
              <a:rPr lang="pl-PL" dirty="0" smtClean="0"/>
              <a:t> </a:t>
            </a:r>
            <a:r>
              <a:rPr lang="pl-PL" dirty="0" err="1" smtClean="0"/>
              <a:t>marias</a:t>
            </a:r>
            <a:r>
              <a:rPr lang="pl-PL" dirty="0" smtClean="0"/>
              <a:t> </a:t>
            </a:r>
            <a:r>
              <a:rPr lang="pl-PL" dirty="0" err="1" smtClean="0"/>
              <a:t>mergas</a:t>
            </a:r>
            <a:r>
              <a:rPr lang="pl-PL" dirty="0" smtClean="0"/>
              <a:t> </a:t>
            </a:r>
            <a:r>
              <a:rPr lang="pl-PL" dirty="0" err="1" smtClean="0"/>
              <a:t>kinthis</a:t>
            </a:r>
            <a:r>
              <a:rPr lang="pl-PL" dirty="0" smtClean="0"/>
              <a:t> pa </a:t>
            </a:r>
            <a:r>
              <a:rPr lang="pl-PL" dirty="0" err="1" smtClean="0"/>
              <a:t>panskwaīu</a:t>
            </a:r>
            <a:r>
              <a:rPr lang="pl-PL" dirty="0" smtClean="0"/>
              <a:t> </a:t>
            </a:r>
            <a:r>
              <a:rPr lang="pl-PL" dirty="0" err="1" smtClean="0"/>
              <a:t>pilatu</a:t>
            </a:r>
            <a:r>
              <a:rPr lang="pl-PL" dirty="0" smtClean="0"/>
              <a:t> </a:t>
            </a:r>
            <a:r>
              <a:rPr lang="pl-PL" dirty="0" err="1" smtClean="0"/>
              <a:t>iszpīalatas</a:t>
            </a:r>
            <a:r>
              <a:rPr lang="pl-PL" dirty="0" smtClean="0"/>
              <a:t> [</a:t>
            </a:r>
            <a:r>
              <a:rPr lang="pl-PL" dirty="0" err="1" smtClean="0"/>
              <a:t>uszczīestas</a:t>
            </a:r>
            <a:r>
              <a:rPr lang="pl-PL" dirty="0" smtClean="0"/>
              <a:t>] alba </a:t>
            </a:r>
            <a:r>
              <a:rPr lang="pl-PL" dirty="0" err="1" smtClean="0"/>
              <a:t>uszmusztas</a:t>
            </a:r>
            <a:r>
              <a:rPr lang="pl-PL" dirty="0" smtClean="0"/>
              <a:t> </a:t>
            </a:r>
            <a:r>
              <a:rPr lang="pl-PL" dirty="0" err="1" smtClean="0"/>
              <a:t>anth</a:t>
            </a:r>
            <a:r>
              <a:rPr lang="pl-PL" dirty="0" smtClean="0"/>
              <a:t> </a:t>
            </a:r>
            <a:r>
              <a:rPr lang="pl-PL" dirty="0" err="1" smtClean="0"/>
              <a:t>krīszaws</a:t>
            </a:r>
            <a:r>
              <a:rPr lang="pl-PL" dirty="0" smtClean="0"/>
              <a:t> </a:t>
            </a:r>
            <a:r>
              <a:rPr lang="pl-PL" dirty="0" err="1" smtClean="0"/>
              <a:t>numiris</a:t>
            </a:r>
            <a:r>
              <a:rPr lang="pl-PL" dirty="0" smtClean="0"/>
              <a:t> </a:t>
            </a:r>
            <a:r>
              <a:rPr lang="pl-PL" dirty="0" err="1" smtClean="0"/>
              <a:t>īr</a:t>
            </a:r>
            <a:r>
              <a:rPr lang="pl-PL" dirty="0" smtClean="0"/>
              <a:t> </a:t>
            </a:r>
            <a:r>
              <a:rPr lang="pl-PL" dirty="0" err="1" smtClean="0"/>
              <a:t>pakasthas</a:t>
            </a:r>
            <a:r>
              <a:rPr lang="pl-PL" dirty="0" smtClean="0"/>
              <a:t> </a:t>
            </a:r>
            <a:r>
              <a:rPr lang="pl-PL" dirty="0" err="1" smtClean="0"/>
              <a:t>nuszīngi</a:t>
            </a:r>
            <a:r>
              <a:rPr lang="pl-PL" dirty="0" smtClean="0"/>
              <a:t> [</a:t>
            </a:r>
            <a:r>
              <a:rPr lang="pl-PL" dirty="0" err="1" smtClean="0"/>
              <a:t>pī</a:t>
            </a:r>
            <a:r>
              <a:rPr lang="pl-PL" dirty="0" smtClean="0"/>
              <a:t>] </a:t>
            </a:r>
            <a:r>
              <a:rPr lang="pl-PL" dirty="0" err="1" smtClean="0"/>
              <a:t>pejluasnu</a:t>
            </a:r>
            <a:r>
              <a:rPr lang="pl-PL" dirty="0" smtClean="0"/>
              <a:t>, </a:t>
            </a:r>
            <a:r>
              <a:rPr lang="pl-PL" dirty="0" err="1" smtClean="0"/>
              <a:t>trīaczu</a:t>
            </a:r>
            <a:r>
              <a:rPr lang="pl-PL" dirty="0" smtClean="0"/>
              <a:t> </a:t>
            </a:r>
            <a:r>
              <a:rPr lang="pl-PL" dirty="0" err="1" smtClean="0"/>
              <a:t>dzenu</a:t>
            </a:r>
            <a:r>
              <a:rPr lang="pl-PL" dirty="0" smtClean="0"/>
              <a:t> </a:t>
            </a:r>
            <a:r>
              <a:rPr lang="pl-PL" dirty="0" err="1" smtClean="0"/>
              <a:t>kīalīsi</a:t>
            </a:r>
            <a:r>
              <a:rPr lang="pl-PL" dirty="0" smtClean="0"/>
              <a:t> </a:t>
            </a:r>
            <a:r>
              <a:rPr lang="pl-PL" dirty="0" err="1" smtClean="0"/>
              <a:t>īszgi</a:t>
            </a:r>
            <a:r>
              <a:rPr lang="pl-PL" dirty="0" smtClean="0"/>
              <a:t> </a:t>
            </a:r>
            <a:r>
              <a:rPr lang="pl-PL" dirty="0" err="1" smtClean="0"/>
              <a:t>numirusīu</a:t>
            </a:r>
            <a:r>
              <a:rPr lang="pl-PL" dirty="0" smtClean="0"/>
              <a:t>. </a:t>
            </a:r>
            <a:r>
              <a:rPr lang="pl-PL" dirty="0" err="1" smtClean="0"/>
              <a:t>Czīkīu</a:t>
            </a:r>
            <a:r>
              <a:rPr lang="pl-PL" dirty="0" smtClean="0"/>
              <a:t> </a:t>
            </a:r>
            <a:r>
              <a:rPr lang="pl-PL" dirty="0" err="1" smtClean="0"/>
              <a:t>ingi</a:t>
            </a:r>
            <a:r>
              <a:rPr lang="pl-PL" dirty="0" smtClean="0"/>
              <a:t> </a:t>
            </a:r>
            <a:r>
              <a:rPr lang="pl-PL" dirty="0" err="1" smtClean="0"/>
              <a:t>dwasīu</a:t>
            </a:r>
            <a:r>
              <a:rPr lang="pl-PL" dirty="0" smtClean="0"/>
              <a:t> </a:t>
            </a:r>
            <a:r>
              <a:rPr lang="pl-PL" dirty="0" err="1" smtClean="0"/>
              <a:t>szwenthu</a:t>
            </a:r>
            <a:r>
              <a:rPr lang="pl-PL" dirty="0" smtClean="0"/>
              <a:t>, </a:t>
            </a:r>
            <a:r>
              <a:rPr lang="pl-PL" dirty="0" err="1" smtClean="0"/>
              <a:t>szwenthu</a:t>
            </a:r>
            <a:r>
              <a:rPr lang="pl-PL" dirty="0" smtClean="0"/>
              <a:t> </a:t>
            </a:r>
            <a:r>
              <a:rPr lang="pl-PL" dirty="0" err="1" smtClean="0"/>
              <a:t>basznīczu</a:t>
            </a:r>
            <a:r>
              <a:rPr lang="pl-PL" dirty="0" smtClean="0"/>
              <a:t> </a:t>
            </a:r>
            <a:r>
              <a:rPr lang="pl-PL" dirty="0" err="1" smtClean="0"/>
              <a:t>krīkszczanīu</a:t>
            </a:r>
            <a:r>
              <a:rPr lang="pl-PL" dirty="0" smtClean="0"/>
              <a:t> – </a:t>
            </a:r>
            <a:r>
              <a:rPr lang="pl-PL" dirty="0" err="1" smtClean="0"/>
              <a:t>szwenthuīu</a:t>
            </a:r>
            <a:r>
              <a:rPr lang="pl-PL" dirty="0" smtClean="0"/>
              <a:t> </a:t>
            </a:r>
            <a:r>
              <a:rPr lang="pl-PL" dirty="0" err="1" smtClean="0"/>
              <a:t>Drawgisti</a:t>
            </a:r>
            <a:r>
              <a:rPr lang="pl-PL" dirty="0" smtClean="0"/>
              <a:t> </a:t>
            </a:r>
            <a:r>
              <a:rPr lang="pl-PL" dirty="0" err="1" smtClean="0"/>
              <a:t>athleīdzīmu</a:t>
            </a:r>
            <a:r>
              <a:rPr lang="pl-PL" dirty="0" smtClean="0"/>
              <a:t> </a:t>
            </a:r>
            <a:r>
              <a:rPr lang="pl-PL" dirty="0" err="1" smtClean="0"/>
              <a:t>grechu</a:t>
            </a:r>
            <a:r>
              <a:rPr lang="pl-PL" dirty="0" smtClean="0"/>
              <a:t> / </a:t>
            </a:r>
            <a:r>
              <a:rPr lang="pl-PL" dirty="0" err="1" smtClean="0"/>
              <a:t>kunu</a:t>
            </a:r>
            <a:r>
              <a:rPr lang="pl-PL" dirty="0" smtClean="0"/>
              <a:t> </a:t>
            </a:r>
            <a:r>
              <a:rPr lang="pl-PL" dirty="0" err="1" smtClean="0"/>
              <a:t>īsgi</a:t>
            </a:r>
            <a:r>
              <a:rPr lang="pl-PL" dirty="0" smtClean="0"/>
              <a:t> </a:t>
            </a:r>
            <a:r>
              <a:rPr lang="pl-PL" dirty="0" err="1" smtClean="0"/>
              <a:t>numirusiu</a:t>
            </a:r>
            <a:r>
              <a:rPr lang="pl-PL" dirty="0" smtClean="0"/>
              <a:t> </a:t>
            </a:r>
            <a:r>
              <a:rPr lang="pl-PL" dirty="0" err="1" smtClean="0"/>
              <a:t>kialiimu</a:t>
            </a:r>
            <a:r>
              <a:rPr lang="pl-PL" dirty="0" smtClean="0"/>
              <a:t> pa </a:t>
            </a:r>
            <a:r>
              <a:rPr lang="pl-PL" dirty="0" err="1" smtClean="0"/>
              <a:t>smerczi</a:t>
            </a:r>
            <a:r>
              <a:rPr lang="pl-PL" dirty="0" smtClean="0"/>
              <a:t> </a:t>
            </a:r>
            <a:r>
              <a:rPr lang="pl-PL" dirty="0" err="1" smtClean="0"/>
              <a:t>amszīw</a:t>
            </a:r>
            <a:r>
              <a:rPr lang="pl-PL" dirty="0" smtClean="0"/>
              <a:t> </a:t>
            </a:r>
            <a:r>
              <a:rPr lang="pl-PL" dirty="0" err="1" smtClean="0"/>
              <a:t>szīwanthu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919712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accent5">
                    <a:lumMod val="75000"/>
                  </a:schemeClr>
                </a:solidFill>
                <a:latin typeface="Agency FB" pitchFamily="34" charset="0"/>
              </a:rPr>
              <a:t>Koniec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pl-PL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Prezentację wykonywały </a:t>
            </a:r>
            <a:r>
              <a:rPr lang="pl-PL" smtClean="0"/>
              <a:t>Maja Łukasiewicz </a:t>
            </a:r>
            <a:r>
              <a:rPr lang="pl-PL" dirty="0" smtClean="0"/>
              <a:t>oraz Kinga </a:t>
            </a:r>
            <a:r>
              <a:rPr lang="pl-PL" dirty="0" err="1" smtClean="0"/>
              <a:t>Humięcka</a:t>
            </a:r>
            <a:endParaRPr lang="pl-PL" dirty="0" smtClean="0"/>
          </a:p>
          <a:p>
            <a:r>
              <a:rPr lang="pl-PL" dirty="0" smtClean="0"/>
              <a:t>Dziękujemy za uwagę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749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2304256" cy="1162050"/>
          </a:xfrm>
        </p:spPr>
        <p:txBody>
          <a:bodyPr>
            <a:normAutofit/>
          </a:bodyPr>
          <a:lstStyle/>
          <a:p>
            <a:r>
              <a:rPr lang="pl-PL" sz="2400" dirty="0" smtClean="0">
                <a:latin typeface="Bodoni MT" pitchFamily="18" charset="0"/>
              </a:rPr>
              <a:t>Język Angielski </a:t>
            </a:r>
            <a:endParaRPr lang="pl-PL" sz="2400" dirty="0">
              <a:latin typeface="Bodoni MT" pitchFamily="18" charset="0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pl-PL" sz="2400" dirty="0" smtClean="0">
                <a:latin typeface="Bahnschrift Condensed" pitchFamily="34" charset="0"/>
              </a:rPr>
              <a:t>Angielszczyzna jest językiem zachodniogermańskim, który wywodzi się z </a:t>
            </a:r>
            <a:r>
              <a:rPr lang="pl-PL" sz="2400" dirty="0" err="1" smtClean="0">
                <a:latin typeface="Bahnschrift Condensed" pitchFamily="34" charset="0"/>
              </a:rPr>
              <a:t>anglo</a:t>
            </a:r>
            <a:r>
              <a:rPr lang="pl-PL" sz="2400" dirty="0" smtClean="0">
                <a:latin typeface="Bahnschrift Condensed" pitchFamily="34" charset="0"/>
              </a:rPr>
              <a:t>-fryzyjskich i jutlandzkich narzeczy przyniesionych do Brytanii przez germańskich osadników i rzymskie wojska z terenu obecnych północnych Niemiec i Holandii.</a:t>
            </a:r>
            <a:endParaRPr lang="pl-PL" sz="2400" dirty="0">
              <a:latin typeface="Bahnschrift Condensed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980728"/>
            <a:ext cx="3672407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28830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zawartości 6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smtClean="0"/>
              <a:t>Współczesny alfabet angielski jest tożsamy z alfabetem łacińskim i składa się z dwudziestu sześciu liter: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A </a:t>
            </a:r>
            <a:r>
              <a:rPr lang="pl-PL" dirty="0" err="1" smtClean="0"/>
              <a:t>a</a:t>
            </a:r>
            <a:r>
              <a:rPr lang="pl-PL" dirty="0" smtClean="0"/>
              <a:t>	B </a:t>
            </a:r>
            <a:r>
              <a:rPr lang="pl-PL" dirty="0" err="1" smtClean="0"/>
              <a:t>b</a:t>
            </a:r>
            <a:r>
              <a:rPr lang="pl-PL" dirty="0" smtClean="0"/>
              <a:t>	C </a:t>
            </a:r>
            <a:r>
              <a:rPr lang="pl-PL" dirty="0" err="1" smtClean="0"/>
              <a:t>c</a:t>
            </a:r>
            <a:r>
              <a:rPr lang="pl-PL" dirty="0" smtClean="0"/>
              <a:t>	D </a:t>
            </a:r>
            <a:r>
              <a:rPr lang="pl-PL" dirty="0" err="1" smtClean="0"/>
              <a:t>d</a:t>
            </a:r>
            <a:r>
              <a:rPr lang="pl-PL" dirty="0" smtClean="0"/>
              <a:t>	E </a:t>
            </a:r>
            <a:r>
              <a:rPr lang="pl-PL" dirty="0" err="1" smtClean="0"/>
              <a:t>e</a:t>
            </a:r>
            <a:r>
              <a:rPr lang="pl-PL" dirty="0" smtClean="0"/>
              <a:t>	F </a:t>
            </a:r>
            <a:r>
              <a:rPr lang="pl-PL" dirty="0" err="1" smtClean="0"/>
              <a:t>f</a:t>
            </a: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G </a:t>
            </a:r>
            <a:r>
              <a:rPr lang="pl-PL" dirty="0" err="1" smtClean="0"/>
              <a:t>g</a:t>
            </a:r>
            <a:r>
              <a:rPr lang="pl-PL" dirty="0" smtClean="0"/>
              <a:t>	H </a:t>
            </a:r>
            <a:r>
              <a:rPr lang="pl-PL" dirty="0" err="1" smtClean="0"/>
              <a:t>h</a:t>
            </a:r>
            <a:r>
              <a:rPr lang="pl-PL" dirty="0" smtClean="0"/>
              <a:t>	I </a:t>
            </a:r>
            <a:r>
              <a:rPr lang="pl-PL" dirty="0" err="1" smtClean="0"/>
              <a:t>i</a:t>
            </a:r>
            <a:r>
              <a:rPr lang="pl-PL" dirty="0" smtClean="0"/>
              <a:t>	J </a:t>
            </a:r>
            <a:r>
              <a:rPr lang="pl-PL" dirty="0" err="1" smtClean="0"/>
              <a:t>j</a:t>
            </a:r>
            <a:r>
              <a:rPr lang="pl-PL" dirty="0" smtClean="0"/>
              <a:t>	K </a:t>
            </a:r>
            <a:r>
              <a:rPr lang="pl-PL" dirty="0" err="1" smtClean="0"/>
              <a:t>k</a:t>
            </a:r>
            <a:r>
              <a:rPr lang="pl-PL" dirty="0" smtClean="0"/>
              <a:t>	L </a:t>
            </a:r>
            <a:r>
              <a:rPr lang="pl-PL" dirty="0" err="1" smtClean="0"/>
              <a:t>l</a:t>
            </a: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M </a:t>
            </a:r>
            <a:r>
              <a:rPr lang="pl-PL" dirty="0" err="1" smtClean="0"/>
              <a:t>m</a:t>
            </a:r>
            <a:r>
              <a:rPr lang="pl-PL" dirty="0" smtClean="0"/>
              <a:t>	N </a:t>
            </a:r>
            <a:r>
              <a:rPr lang="pl-PL" dirty="0" err="1" smtClean="0"/>
              <a:t>n</a:t>
            </a:r>
            <a:r>
              <a:rPr lang="pl-PL" dirty="0" smtClean="0"/>
              <a:t>	O </a:t>
            </a:r>
            <a:r>
              <a:rPr lang="pl-PL" dirty="0" err="1" smtClean="0"/>
              <a:t>o</a:t>
            </a:r>
            <a:r>
              <a:rPr lang="pl-PL" dirty="0" smtClean="0"/>
              <a:t>	P </a:t>
            </a:r>
            <a:r>
              <a:rPr lang="pl-PL" dirty="0" err="1" smtClean="0"/>
              <a:t>p</a:t>
            </a:r>
            <a:r>
              <a:rPr lang="pl-PL" dirty="0" smtClean="0"/>
              <a:t>	Q </a:t>
            </a:r>
            <a:r>
              <a:rPr lang="pl-PL" dirty="0" err="1" smtClean="0"/>
              <a:t>q</a:t>
            </a:r>
            <a:r>
              <a:rPr lang="pl-PL" dirty="0" smtClean="0"/>
              <a:t>	R </a:t>
            </a:r>
            <a:r>
              <a:rPr lang="pl-PL" dirty="0" err="1" smtClean="0"/>
              <a:t>r</a:t>
            </a: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S </a:t>
            </a:r>
            <a:r>
              <a:rPr lang="pl-PL" dirty="0" err="1" smtClean="0"/>
              <a:t>s</a:t>
            </a:r>
            <a:r>
              <a:rPr lang="pl-PL" dirty="0" smtClean="0"/>
              <a:t>	T </a:t>
            </a:r>
            <a:r>
              <a:rPr lang="pl-PL" dirty="0" err="1" smtClean="0"/>
              <a:t>t</a:t>
            </a:r>
            <a:r>
              <a:rPr lang="pl-PL" dirty="0" smtClean="0"/>
              <a:t>	U </a:t>
            </a:r>
            <a:r>
              <a:rPr lang="pl-PL" dirty="0" err="1" smtClean="0"/>
              <a:t>u</a:t>
            </a:r>
            <a:r>
              <a:rPr lang="pl-PL" dirty="0" smtClean="0"/>
              <a:t>	V </a:t>
            </a:r>
            <a:r>
              <a:rPr lang="pl-PL" dirty="0" err="1" smtClean="0"/>
              <a:t>v</a:t>
            </a:r>
            <a:r>
              <a:rPr lang="pl-PL" dirty="0" smtClean="0"/>
              <a:t>	W </a:t>
            </a:r>
            <a:r>
              <a:rPr lang="pl-PL" dirty="0" err="1" smtClean="0"/>
              <a:t>w</a:t>
            </a:r>
            <a:r>
              <a:rPr lang="pl-PL" dirty="0" smtClean="0"/>
              <a:t>	X </a:t>
            </a:r>
            <a:r>
              <a:rPr lang="pl-PL" dirty="0" err="1" smtClean="0"/>
              <a:t>x</a:t>
            </a: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Y </a:t>
            </a:r>
            <a:r>
              <a:rPr lang="pl-PL" dirty="0" err="1" smtClean="0"/>
              <a:t>y</a:t>
            </a:r>
            <a:r>
              <a:rPr lang="pl-PL" dirty="0" smtClean="0"/>
              <a:t>	Z </a:t>
            </a:r>
            <a:r>
              <a:rPr lang="pl-PL" dirty="0" err="1" smtClean="0"/>
              <a:t>z</a:t>
            </a:r>
            <a:r>
              <a:rPr lang="pl-PL" dirty="0" smtClean="0"/>
              <a:t>				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5583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dirty="0" smtClean="0">
                <a:solidFill>
                  <a:schemeClr val="tx2"/>
                </a:solidFill>
              </a:rPr>
              <a:t>Gramatyka języka angielskiego</a:t>
            </a:r>
          </a:p>
          <a:p>
            <a:pPr marL="0" indent="0">
              <a:buNone/>
            </a:pPr>
            <a:r>
              <a:rPr lang="pl-PL" dirty="0" smtClean="0"/>
              <a:t>Język angielski jest językiem pozycyjnym i analitycznym (duże znaczenie odgrywają czasowniki posiłkowe), choć występują też pewne elementy fleksji. Są to relikty indoeuropejskiego systemu deklinacji i koniugacji, w pełni zachowanego w językach słowiańskich i łacinie, a częściowo w staroangielskim. Odmiana przez przypadki dotyczy zaimków, rzeczowniki posiadają tylko dopełniacz (</a:t>
            </a:r>
            <a:r>
              <a:rPr lang="pl-PL" dirty="0" err="1" smtClean="0"/>
              <a:t>Saxon</a:t>
            </a:r>
            <a:r>
              <a:rPr lang="pl-PL" dirty="0" smtClean="0"/>
              <a:t> </a:t>
            </a:r>
            <a:r>
              <a:rPr lang="pl-PL" dirty="0" err="1" smtClean="0"/>
              <a:t>genitive</a:t>
            </a:r>
            <a:r>
              <a:rPr lang="pl-PL" dirty="0" smtClean="0"/>
              <a:t>), tworzony z końcówką -'s.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W języku angielskim występują przedimki: określony the i nieokreślony a(n). Formy </a:t>
            </a:r>
            <a:r>
              <a:rPr lang="pl-PL" dirty="0" err="1" smtClean="0"/>
              <a:t>an</a:t>
            </a:r>
            <a:r>
              <a:rPr lang="pl-PL" dirty="0" smtClean="0"/>
              <a:t> używa się przed wyrazami wymawianymi z nagłosową samogłoską – </a:t>
            </a:r>
            <a:r>
              <a:rPr lang="pl-PL" dirty="0" err="1" smtClean="0"/>
              <a:t>an</a:t>
            </a:r>
            <a:r>
              <a:rPr lang="pl-PL" dirty="0" smtClean="0"/>
              <a:t> </a:t>
            </a:r>
            <a:r>
              <a:rPr lang="pl-PL" dirty="0" err="1" smtClean="0"/>
              <a:t>hour</a:t>
            </a:r>
            <a:r>
              <a:rPr lang="pl-PL" dirty="0" smtClean="0"/>
              <a:t>, ale a </a:t>
            </a:r>
            <a:r>
              <a:rPr lang="pl-PL" dirty="0" err="1" smtClean="0"/>
              <a:t>union</a:t>
            </a:r>
            <a:r>
              <a:rPr lang="pl-PL" dirty="0" smtClean="0"/>
              <a:t>. Co niezwykłe wśród języków indoeuropejskich, nie istnieje kategoria rodzaju gramatycznego, z wyjątkiem zaimków trzeciej osoby liczby pojedynczej.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5305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dirty="0" smtClean="0">
                <a:solidFill>
                  <a:schemeClr val="tx2"/>
                </a:solidFill>
              </a:rPr>
              <a:t>Odmiany języka angielskiego</a:t>
            </a:r>
          </a:p>
          <a:p>
            <a:pPr marL="0" indent="0">
              <a:buNone/>
            </a:pPr>
            <a:r>
              <a:rPr lang="pl-PL" dirty="0" smtClean="0"/>
              <a:t>Ze względu na kolonialną historię Wielkiej Brytanii w czasach nowożytnych język angielski ma wiele terytorialnych standardów i dialektów nieliterackich, które dość znacznie różnią się od standardu brytyjskiego. Z uwagi na rozwój transportu, komunikacji i mediów formy literackie pozostają jednak wzajemnie zrozumiałe. Do odmian terytorialno-etnicznych zaliczają się: odmiana amerykańska, australijska, południowoafrykańska, indyjska i jamajska. Angielszczyzna w obrębie samych Wysp Brytyjskich również wykazuje wysoki stopień </a:t>
            </a:r>
            <a:r>
              <a:rPr lang="pl-PL" dirty="0" err="1" smtClean="0"/>
              <a:t>zróznicowania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801841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dirty="0" smtClean="0">
                <a:solidFill>
                  <a:schemeClr val="tx2"/>
                </a:solidFill>
              </a:rPr>
              <a:t>Wpływ na język polski</a:t>
            </a:r>
          </a:p>
          <a:p>
            <a:pPr marL="0" indent="0">
              <a:buNone/>
            </a:pPr>
            <a:r>
              <a:rPr lang="pl-PL" dirty="0" smtClean="0"/>
              <a:t>Z języka angielskiego do polskiego przechodzi duża liczba wyrazów (anglicyzmów). Są to przeważnie terminy naukowo-techniczne, głównie o źródłosłowie grecko-łacińskim (np. akronim „laser”, itp.), a także określenia związane z kulturą masową (np. „baseball”, „jazz”, „football”).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Przyjęły się też pewne angielskie wyrażenia potoczne i wykrzykniki, jak np. „OK”, „sorry”, „</a:t>
            </a:r>
            <a:r>
              <a:rPr lang="pl-PL" dirty="0" err="1" smtClean="0"/>
              <a:t>oops</a:t>
            </a:r>
            <a:r>
              <a:rPr lang="pl-PL" dirty="0" smtClean="0"/>
              <a:t>”, „</a:t>
            </a:r>
            <a:r>
              <a:rPr lang="pl-PL" dirty="0" err="1" smtClean="0"/>
              <a:t>wow</a:t>
            </a:r>
            <a:r>
              <a:rPr lang="pl-PL" dirty="0" smtClean="0"/>
              <a:t>”. Zaobserwować można też zmianę sposobu wymawiania zapożyczeń z innych języków na rzecz ich wymowy w jęz. ang., np.: „image” czy „quiz”.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10168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 smtClean="0">
                <a:solidFill>
                  <a:schemeClr val="tx2"/>
                </a:solidFill>
              </a:rPr>
              <a:t>Język Czeski</a:t>
            </a:r>
          </a:p>
          <a:p>
            <a:pPr marL="0" indent="0">
              <a:buNone/>
            </a:pPr>
            <a:r>
              <a:rPr lang="pl-PL" dirty="0" smtClean="0"/>
              <a:t> Język z grupy zachodniosłowiańskiej, stanowiącej część rodziny indoeuropejskiej. Najbliżej spokrewniony jest ze słowackim, a w dalszej kolejności również z polskim, kaszubskim oraz łużyckimi.</a:t>
            </a:r>
            <a:endParaRPr lang="pl-P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573016"/>
            <a:ext cx="4264149" cy="298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57607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 smtClean="0"/>
              <a:t>Wywodzi się z języka praindoeuropejskiego za pośrednictwem prasłowiańskiego. W mowie rozwijał się od X wieku, a jego pierwsze zabytki pochodzą z wieku XIII. Późne średniowiecze to okres rozkwitu czeszczyzny i jej silnego oddziaływania na inne języki (w tym polski), jednakże po 1620 roku nastąpił proces jej upadku i dominacji na ziemiach czeskich języka niemieckiego. W pierwszej połowie XIX wieku nastąpiło czeskie odrodzenie narodowe i stworzenie współczesnego standardu literackiego.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Czeski jest językiem ojczystym dla około 11,5 miliona ludzi, z czego ponad 10 milionów to mieszkańcy Czech. Resztę stanowią przede wszystkim imigranci i ich potomkowie w wielu krajach Europy, obu Ameryk czy Australii. Jest na 73. miejscu wśród najczęściej używanych języków świata.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3587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-23213"/>
            <a:ext cx="6048672" cy="687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12784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1158</Words>
  <Application>Microsoft Office PowerPoint</Application>
  <PresentationFormat>Pokaz na ekranie (4:3)</PresentationFormat>
  <Paragraphs>52</Paragraphs>
  <Slides>16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22" baseType="lpstr">
      <vt:lpstr>Agency FB</vt:lpstr>
      <vt:lpstr>Arial</vt:lpstr>
      <vt:lpstr>Bahnschrift Condensed</vt:lpstr>
      <vt:lpstr>Bodoni MT</vt:lpstr>
      <vt:lpstr>Calibri</vt:lpstr>
      <vt:lpstr>Motyw pakietu Office</vt:lpstr>
      <vt:lpstr>Prezentacja programu PowerPoint</vt:lpstr>
      <vt:lpstr>Język Angielski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Koniec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Paweł Janusz</dc:creator>
  <cp:lastModifiedBy>Iwona</cp:lastModifiedBy>
  <cp:revision>12</cp:revision>
  <dcterms:created xsi:type="dcterms:W3CDTF">2021-10-17T15:47:23Z</dcterms:created>
  <dcterms:modified xsi:type="dcterms:W3CDTF">2021-10-27T11:01:11Z</dcterms:modified>
</cp:coreProperties>
</file>