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63" r:id="rId6"/>
    <p:sldId id="260" r:id="rId7"/>
    <p:sldId id="264" r:id="rId8"/>
    <p:sldId id="265" r:id="rId9"/>
    <p:sldId id="266" r:id="rId10"/>
    <p:sldId id="267" r:id="rId11"/>
    <p:sldId id="269" r:id="rId12"/>
    <p:sldId id="262" r:id="rId13"/>
    <p:sldId id="271" r:id="rId14"/>
    <p:sldId id="273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80DEEE0-DAFC-4DC6-9AB4-43F0803C1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E7D5AE1B-1999-4F18-9633-5AC1D6E14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316CFBF-415B-458F-82D2-6CBF05823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46E36FD-687B-4832-8E9E-6E36043E7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CD700CA-6C33-4F73-BD08-BAD5B3C44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508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9BF415E-3ED7-455C-B0E0-A27883FD8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9EC4369A-66BD-4379-AD07-BFC568336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A30E925-E474-4986-859D-CDA1DAD32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604CDC6-D073-4288-A1CB-E48F57B27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18117AC-E209-4C0E-B8BC-C7E76709C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327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DA46DA0E-DE54-43B4-BE0A-C4CB10B90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291953A6-C366-45B1-98EB-E7F048CA8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DB3B284-616A-4485-9F09-A9F29D448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F5A5F3A-18D8-4DE8-A08E-8C69E2F80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0194585-CD4B-4E92-A736-5486A689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05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CE6D0C1-BDB8-4356-8511-E17C2D87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545D762-DF67-4705-92E5-366FFAD58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E6C3B47-2540-40A0-BDE1-48EE8DA0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26D3CB8-43E1-4368-828D-39F3FAC9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40937AA-1ABA-45DE-B8CC-787B8716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50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49F194B-D935-4BE5-80C8-D6D8011EC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5691FB2-C554-47CE-A62F-EA6E4F49C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2B2716E-5E8F-418E-B511-972BB0786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70139A8-A87B-4441-9C39-D3095DD43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77AFD3E-19CA-44AE-B005-0FF4ED9F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327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524B45D-06D0-4954-968F-43482D3EA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58FFD8F-C75F-44AA-B502-B34B807F7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70F3A150-3AEE-49DC-B78A-8FB797E05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1B73EA69-6AA2-428F-9652-B30314AA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260FD54D-19C0-4B3C-9503-0D88F5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BCA6F2D-E650-4626-94F6-EAEDBB286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388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86C5490-67B1-4C40-9CCF-C594E9ED1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84770E77-B9D2-41EB-B478-E2454AED4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C0FF4001-C30E-4514-A8BF-FF1C0B9AB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8C33DCFE-93EC-4B6B-915F-896BB2EE2A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AADD3A05-E28E-4FE7-AF21-CBD73981EB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29CDC7B4-A1F3-4EBB-AC0B-9C62317A8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B7B9E131-C8DC-49A6-BE92-887B1F24E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AA64A8CD-5281-45D7-8F45-C54C518EC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06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605DF11-B6CB-498C-A324-09705D8FD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A0A712C-1CDE-42E3-A7A3-19BD9C22F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0A6F08C2-676B-4D59-9BB9-E48C510B0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0D6FAF70-18B0-4C79-AFE4-AEFC91F54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854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CA97DCFF-B1E0-40FC-87F9-5B4B13B2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D0D61CCD-0932-47EF-9E3E-5BE63706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12A591C9-2F38-49D2-B19F-0F81618B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064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E0D2994-BCDB-4674-958C-95A6F1D94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CB6D83E-E57A-4838-B8C1-12D4D5FE4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AAF8D693-A100-4D08-9E04-8E95CE41A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B6B3C76-F30B-420E-9362-69DA44176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A0F40EF8-A3BF-4FA0-A3FB-893B965D7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0BE25471-9601-4802-BD12-34CC23E06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310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D96F0CB-2CBF-4068-888C-48220D4BA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DC76473C-8356-414B-957E-220807C69D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B7001226-E9F6-452D-AA16-2CEF14145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DEDAF458-2E87-4709-BA4B-11017D827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524263C-3226-4E03-B490-B2788BBE8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0195C647-9C17-4558-ADA1-AD68787A9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299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100000">
              <a:srgbClr val="C00000"/>
            </a:gs>
            <a:gs pos="75000">
              <a:schemeClr val="accent2"/>
            </a:gs>
            <a:gs pos="25000">
              <a:schemeClr val="accent2"/>
            </a:gs>
            <a:gs pos="50000">
              <a:srgbClr val="FFC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77BCE350-83CD-4A86-8B51-44988FDDF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5AE2AA2-C1AE-450A-AB7B-E0AF0474A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46B8E85-7EF7-4110-B892-86006AD80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215FD-3114-4ED3-BDF5-3EF115EFFFD4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E48E953-DCDC-4752-9BA1-8B2AE222F1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C997046-2C10-46D2-9417-8551DEE30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91E37-060B-4627-902C-6D222D729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1616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9F5FA320-A51E-4356-A269-857E2DB5F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672" y="1269880"/>
            <a:ext cx="9198655" cy="4318240"/>
          </a:xfrm>
        </p:spPr>
        <p:txBody>
          <a:bodyPr>
            <a:noAutofit/>
          </a:bodyPr>
          <a:lstStyle/>
          <a:p>
            <a:pPr algn="ctr"/>
            <a:r>
              <a:rPr lang="pl-PL" sz="15000" b="1" i="1" dirty="0">
                <a:latin typeface="Bahnschrift Condensed" panose="020B0502040204020203" pitchFamily="34" charset="0"/>
              </a:rPr>
              <a:t>Języki słowiańskie</a:t>
            </a:r>
          </a:p>
        </p:txBody>
      </p:sp>
    </p:spTree>
    <p:extLst>
      <p:ext uri="{BB962C8B-B14F-4D97-AF65-F5344CB8AC3E}">
        <p14:creationId xmlns:p14="http://schemas.microsoft.com/office/powerpoint/2010/main" val="379287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18750EC-1A9B-41BB-A132-303E5415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Język Czeski: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D8F17F8-55A8-40F1-A5CE-F1F7876D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Język czeski jest zapisywany alfabetem łacińskim. Jego alfabet zawiera 42 litery, w tym 25 spółgłosek. Język czeski należy do grupy języków czesko-słowackich (wraz z językiem słowackim). Dla około 11,5 milionów ludzi jest językiem ojczystym. Używany jest tylko i wyłącznie w Czechach.</a:t>
            </a:r>
          </a:p>
        </p:txBody>
      </p:sp>
    </p:spTree>
    <p:extLst>
      <p:ext uri="{BB962C8B-B14F-4D97-AF65-F5344CB8AC3E}">
        <p14:creationId xmlns:p14="http://schemas.microsoft.com/office/powerpoint/2010/main" val="387579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xmlns="" id="{2054F2F5-88EF-4A6D-8B54-CD9730ADB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564" y="2341656"/>
            <a:ext cx="10192871" cy="2174688"/>
          </a:xfrm>
        </p:spPr>
        <p:txBody>
          <a:bodyPr>
            <a:noAutofit/>
          </a:bodyPr>
          <a:lstStyle/>
          <a:p>
            <a:r>
              <a:rPr lang="pl-PL" sz="15000" b="1" i="1" dirty="0">
                <a:latin typeface="Bahnschrift Condensed" panose="020B0502040204020203" pitchFamily="34" charset="0"/>
              </a:rPr>
              <a:t>Ciekawostki</a:t>
            </a:r>
          </a:p>
        </p:txBody>
      </p:sp>
    </p:spTree>
    <p:extLst>
      <p:ext uri="{BB962C8B-B14F-4D97-AF65-F5344CB8AC3E}">
        <p14:creationId xmlns:p14="http://schemas.microsoft.com/office/powerpoint/2010/main" val="274240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xmlns="" id="{976CD61C-E8E5-4046-ACC8-7B270335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668" y="340660"/>
            <a:ext cx="4688540" cy="2913528"/>
          </a:xfrm>
        </p:spPr>
        <p:txBody>
          <a:bodyPr>
            <a:noAutofit/>
          </a:bodyPr>
          <a:lstStyle/>
          <a:p>
            <a:r>
              <a:rPr lang="pl-PL" sz="4800" dirty="0"/>
              <a:t>Słowa o tym samym zapisie, a zupełnie innym znaczeniu.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xmlns="" id="{50FF72F4-8E65-4C38-B2D3-9AE8C1569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668" y="3429000"/>
            <a:ext cx="4688540" cy="2913528"/>
          </a:xfrm>
        </p:spPr>
        <p:txBody>
          <a:bodyPr>
            <a:normAutofit/>
          </a:bodyPr>
          <a:lstStyle/>
          <a:p>
            <a:r>
              <a:rPr lang="pl-PL" sz="2300" dirty="0"/>
              <a:t>Jedną z takich różnic jest np. słowo „Prawie”, w języku polskim. Na Słowacji na to słowo mówimy „Skoro”, co w u nas znaczy zupełnie co innego. Inną taką różnicą jest słowo „Więc”. W Czechach na to słowo mówimy „</a:t>
            </a:r>
            <a:r>
              <a:rPr lang="pl-PL" sz="2300" dirty="0" err="1"/>
              <a:t>Takže</a:t>
            </a:r>
            <a:r>
              <a:rPr lang="pl-PL" sz="2300" dirty="0"/>
              <a:t>”. Tutaj też występuje zupełnie inne znaczenie.</a:t>
            </a:r>
          </a:p>
        </p:txBody>
      </p:sp>
      <p:pic>
        <p:nvPicPr>
          <p:cNvPr id="4101" name="Picture 5" descr="Hmm.. | Poets">
            <a:extLst>
              <a:ext uri="{FF2B5EF4-FFF2-40B4-BE49-F238E27FC236}">
                <a16:creationId xmlns:a16="http://schemas.microsoft.com/office/drawing/2014/main" xmlns="" id="{8E332C5B-1CAC-4235-8419-AA4987135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90600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40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xmlns="" id="{976CD61C-E8E5-4046-ACC8-7B270335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668" y="340660"/>
            <a:ext cx="4688540" cy="2913528"/>
          </a:xfrm>
        </p:spPr>
        <p:txBody>
          <a:bodyPr>
            <a:noAutofit/>
          </a:bodyPr>
          <a:lstStyle/>
          <a:p>
            <a:r>
              <a:rPr lang="pl-PL" sz="4800" dirty="0"/>
              <a:t>Najdłuższe słowo w językach słowiańskich.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xmlns="" id="{50FF72F4-8E65-4C38-B2D3-9AE8C1569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668" y="3429000"/>
            <a:ext cx="4688540" cy="2913528"/>
          </a:xfrm>
        </p:spPr>
        <p:txBody>
          <a:bodyPr>
            <a:normAutofit/>
          </a:bodyPr>
          <a:lstStyle/>
          <a:p>
            <a:r>
              <a:rPr lang="pl-PL" sz="2300" dirty="0"/>
              <a:t>Jest to rosyjskie słowo „</a:t>
            </a:r>
            <a:r>
              <a:rPr lang="az-Cyrl-AZ" sz="2300" dirty="0"/>
              <a:t>Тетрагидропиранилциклопентилтетрагидропиридопиридиновые</a:t>
            </a:r>
            <a:r>
              <a:rPr lang="pl-PL" sz="2300" dirty="0"/>
              <a:t>” („</a:t>
            </a:r>
            <a:r>
              <a:rPr lang="pl-PL" sz="2300" dirty="0" err="1"/>
              <a:t>Tetragidropiraniltsiklopentiltetragidropiridopiridinovyye</a:t>
            </a:r>
            <a:r>
              <a:rPr lang="pl-PL" sz="2300" dirty="0"/>
              <a:t>”) i jest to nazwa związku chemicznego.</a:t>
            </a:r>
          </a:p>
        </p:txBody>
      </p:sp>
      <p:pic>
        <p:nvPicPr>
          <p:cNvPr id="8" name="Picture 6" descr="Flaga Rosji – Wikipedia, wolna encyklopedia">
            <a:extLst>
              <a:ext uri="{FF2B5EF4-FFF2-40B4-BE49-F238E27FC236}">
                <a16:creationId xmlns:a16="http://schemas.microsoft.com/office/drawing/2014/main" xmlns="" id="{2EF088AE-0C69-42C6-BC8F-79719394F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756" y="1660537"/>
            <a:ext cx="4903541" cy="318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56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xmlns="" id="{2054F2F5-88EF-4A6D-8B54-CD9730ADB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564" y="1971862"/>
            <a:ext cx="10192871" cy="2914276"/>
          </a:xfrm>
        </p:spPr>
        <p:txBody>
          <a:bodyPr>
            <a:noAutofit/>
          </a:bodyPr>
          <a:lstStyle/>
          <a:p>
            <a:r>
              <a:rPr lang="pl-PL" sz="20000" b="1" i="1" dirty="0">
                <a:latin typeface="Bahnschrift Condensed" panose="020B0502040204020203" pitchFamily="34" charset="0"/>
              </a:rPr>
              <a:t>Koniec</a:t>
            </a:r>
          </a:p>
        </p:txBody>
      </p:sp>
    </p:spTree>
    <p:extLst>
      <p:ext uri="{BB962C8B-B14F-4D97-AF65-F5344CB8AC3E}">
        <p14:creationId xmlns:p14="http://schemas.microsoft.com/office/powerpoint/2010/main" val="229472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xmlns="" id="{2054F2F5-88EF-4A6D-8B54-CD9730ADB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564" y="1971862"/>
            <a:ext cx="10192871" cy="2914276"/>
          </a:xfrm>
        </p:spPr>
        <p:txBody>
          <a:bodyPr>
            <a:noAutofit/>
          </a:bodyPr>
          <a:lstStyle/>
          <a:p>
            <a:r>
              <a:rPr lang="pl-PL" sz="20000" b="1" i="1" dirty="0">
                <a:latin typeface="Bahnschrift Condensed" panose="020B0502040204020203" pitchFamily="34" charset="0"/>
              </a:rPr>
              <a:t>Wstęp</a:t>
            </a:r>
          </a:p>
        </p:txBody>
      </p:sp>
    </p:spTree>
    <p:extLst>
      <p:ext uri="{BB962C8B-B14F-4D97-AF65-F5344CB8AC3E}">
        <p14:creationId xmlns:p14="http://schemas.microsoft.com/office/powerpoint/2010/main" val="316579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410D212-8BE5-45C1-BB19-BBDB8B3D3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45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l-PL" sz="4800" dirty="0"/>
              <a:t>Do zapisywania języków słowiańskich używane są 2 alfabety: łaciński i cyrylica.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6A528CA3-4E87-440E-916F-8239F66E3DA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608" y="2731005"/>
            <a:ext cx="2691444" cy="3035949"/>
          </a:xfrm>
        </p:spPr>
      </p:pic>
      <p:pic>
        <p:nvPicPr>
          <p:cNvPr id="10" name="Symbol zastępczy zawartości 9">
            <a:extLst>
              <a:ext uri="{FF2B5EF4-FFF2-40B4-BE49-F238E27FC236}">
                <a16:creationId xmlns:a16="http://schemas.microsoft.com/office/drawing/2014/main" xmlns="" id="{B3B8E474-82A9-415B-8D9E-225E9442FC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950" y="2729855"/>
            <a:ext cx="2691444" cy="3037099"/>
          </a:xfrm>
        </p:spPr>
      </p:pic>
    </p:spTree>
    <p:extLst>
      <p:ext uri="{BB962C8B-B14F-4D97-AF65-F5344CB8AC3E}">
        <p14:creationId xmlns:p14="http://schemas.microsoft.com/office/powerpoint/2010/main" val="412893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xmlns="" id="{976CD61C-E8E5-4046-ACC8-7B270335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668" y="340660"/>
            <a:ext cx="4688540" cy="3088340"/>
          </a:xfrm>
        </p:spPr>
        <p:txBody>
          <a:bodyPr>
            <a:noAutofit/>
          </a:bodyPr>
          <a:lstStyle/>
          <a:p>
            <a:r>
              <a:rPr lang="pl-PL" sz="4400" dirty="0"/>
              <a:t>Do najpopularniejszych języków słowiańskich należą: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xmlns="" id="{50FF72F4-8E65-4C38-B2D3-9AE8C1569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668" y="3535068"/>
            <a:ext cx="4688540" cy="3080189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pl-PL" sz="2800" dirty="0"/>
              <a:t>Rosyjski</a:t>
            </a:r>
          </a:p>
          <a:p>
            <a:pPr marL="342900" indent="-342900">
              <a:buFontTx/>
              <a:buChar char="-"/>
            </a:pPr>
            <a:r>
              <a:rPr lang="pl-PL" sz="2800" dirty="0"/>
              <a:t>Polski</a:t>
            </a:r>
          </a:p>
          <a:p>
            <a:pPr marL="342900" indent="-342900">
              <a:buFontTx/>
              <a:buChar char="-"/>
            </a:pPr>
            <a:r>
              <a:rPr lang="pl-PL" sz="2800" dirty="0"/>
              <a:t>Serbski</a:t>
            </a:r>
          </a:p>
          <a:p>
            <a:pPr marL="342900" indent="-342900">
              <a:buFontTx/>
              <a:buChar char="-"/>
            </a:pPr>
            <a:r>
              <a:rPr lang="pl-PL" sz="2800" dirty="0"/>
              <a:t>Czeski</a:t>
            </a:r>
          </a:p>
          <a:p>
            <a:pPr marL="342900" indent="-342900">
              <a:buFontTx/>
              <a:buChar char="-"/>
            </a:pPr>
            <a:r>
              <a:rPr lang="pl-PL" sz="2800" dirty="0"/>
              <a:t>Słowacki</a:t>
            </a:r>
          </a:p>
          <a:p>
            <a:pPr marL="342900" indent="-342900">
              <a:buFontTx/>
              <a:buChar char="-"/>
            </a:pPr>
            <a:r>
              <a:rPr lang="pl-PL" sz="2800" dirty="0"/>
              <a:t>Chorwacki</a:t>
            </a:r>
          </a:p>
          <a:p>
            <a:pPr marL="342900" indent="-342900">
              <a:buFontTx/>
              <a:buChar char="-"/>
            </a:pPr>
            <a:endParaRPr lang="pl-PL" sz="2400" dirty="0"/>
          </a:p>
        </p:txBody>
      </p:sp>
      <p:pic>
        <p:nvPicPr>
          <p:cNvPr id="2052" name="Picture 4" descr="Flaga Polski – Wikipedia, wolna encyklopedia">
            <a:extLst>
              <a:ext uri="{FF2B5EF4-FFF2-40B4-BE49-F238E27FC236}">
                <a16:creationId xmlns:a16="http://schemas.microsoft.com/office/drawing/2014/main" xmlns="" id="{9A5BB4DD-4286-4770-AE23-8E3FA6AD5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576" y="1366768"/>
            <a:ext cx="2200151" cy="143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laga Rosji – Wikipedia, wolna encyklopedia">
            <a:extLst>
              <a:ext uri="{FF2B5EF4-FFF2-40B4-BE49-F238E27FC236}">
                <a16:creationId xmlns:a16="http://schemas.microsoft.com/office/drawing/2014/main" xmlns="" id="{112FDC2A-E3F0-424A-B80F-0D30B05C3C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2" y="1366770"/>
            <a:ext cx="2200151" cy="143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Flaga Czech – Wikipedia, wolna encyklopedia">
            <a:extLst>
              <a:ext uri="{FF2B5EF4-FFF2-40B4-BE49-F238E27FC236}">
                <a16:creationId xmlns:a16="http://schemas.microsoft.com/office/drawing/2014/main" xmlns="" id="{77229FEC-BE83-48DA-A865-CA726287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577" y="2863444"/>
            <a:ext cx="2200152" cy="1430098"/>
          </a:xfrm>
          <a:prstGeom prst="rect">
            <a:avLst/>
          </a:prstGeom>
          <a:noFill/>
        </p:spPr>
      </p:pic>
      <p:pic>
        <p:nvPicPr>
          <p:cNvPr id="2058" name="Picture 10" descr="Flaga Słowacji – Wikipedia, wolna encyklopedia">
            <a:extLst>
              <a:ext uri="{FF2B5EF4-FFF2-40B4-BE49-F238E27FC236}">
                <a16:creationId xmlns:a16="http://schemas.microsoft.com/office/drawing/2014/main" xmlns="" id="{9D2D6306-52A4-4345-BA90-1CA9964BE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360114"/>
            <a:ext cx="2200151" cy="143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Flaga Serbii – Wikipedia, wolna encyklopedia">
            <a:extLst>
              <a:ext uri="{FF2B5EF4-FFF2-40B4-BE49-F238E27FC236}">
                <a16:creationId xmlns:a16="http://schemas.microsoft.com/office/drawing/2014/main" xmlns="" id="{54253B63-B91F-4C5F-BFA7-CC676B3B2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2" y="2863445"/>
            <a:ext cx="2200152" cy="143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Flaga Chorwacji – Wikipedia, wolna encyklopedia">
            <a:extLst>
              <a:ext uri="{FF2B5EF4-FFF2-40B4-BE49-F238E27FC236}">
                <a16:creationId xmlns:a16="http://schemas.microsoft.com/office/drawing/2014/main" xmlns="" id="{1B007D24-109F-42C4-B0BD-93916256B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574" y="4360113"/>
            <a:ext cx="2200153" cy="143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51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5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5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xmlns="" id="{2054F2F5-88EF-4A6D-8B54-CD9730ADB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564" y="1943847"/>
            <a:ext cx="10192871" cy="2970306"/>
          </a:xfrm>
        </p:spPr>
        <p:txBody>
          <a:bodyPr>
            <a:normAutofit/>
          </a:bodyPr>
          <a:lstStyle/>
          <a:p>
            <a:r>
              <a:rPr lang="pl-PL" sz="10000" b="1" i="1" dirty="0">
                <a:latin typeface="Bahnschrift Condensed" panose="020B0502040204020203" pitchFamily="34" charset="0"/>
              </a:rPr>
              <a:t>Informacje o językach słowiańskich</a:t>
            </a:r>
          </a:p>
        </p:txBody>
      </p:sp>
    </p:spTree>
    <p:extLst>
      <p:ext uri="{BB962C8B-B14F-4D97-AF65-F5344CB8AC3E}">
        <p14:creationId xmlns:p14="http://schemas.microsoft.com/office/powerpoint/2010/main" val="374014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xmlns="" id="{976CD61C-E8E5-4046-ACC8-7B270335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668" y="340660"/>
            <a:ext cx="4688540" cy="2913528"/>
          </a:xfrm>
        </p:spPr>
        <p:txBody>
          <a:bodyPr>
            <a:noAutofit/>
          </a:bodyPr>
          <a:lstStyle/>
          <a:p>
            <a:r>
              <a:rPr lang="pl-PL" sz="6000" dirty="0"/>
              <a:t>Powitania w językach słowiańskich: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xmlns="" id="{50FF72F4-8E65-4C38-B2D3-9AE8C1569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668" y="3429000"/>
            <a:ext cx="4688540" cy="2913528"/>
          </a:xfrm>
        </p:spPr>
        <p:txBody>
          <a:bodyPr>
            <a:normAutofit/>
          </a:bodyPr>
          <a:lstStyle/>
          <a:p>
            <a:r>
              <a:rPr lang="pl-PL" sz="2800" dirty="0"/>
              <a:t>W języku polskim witamy się najczęściej mówiąc „Cześć”. W Rosji jest natomiast „</a:t>
            </a:r>
            <a:r>
              <a:rPr lang="az-Cyrl-AZ" sz="2800" b="0" i="0" dirty="0">
                <a:effectLst/>
              </a:rPr>
              <a:t>Привет</a:t>
            </a:r>
            <a:r>
              <a:rPr lang="pl-PL" sz="2800" b="0" i="0" dirty="0">
                <a:effectLst/>
              </a:rPr>
              <a:t>” (</a:t>
            </a:r>
            <a:r>
              <a:rPr lang="pl-PL" sz="2800" b="0" i="0" dirty="0" err="1">
                <a:effectLst/>
              </a:rPr>
              <a:t>Privet</a:t>
            </a:r>
            <a:r>
              <a:rPr lang="pl-PL" sz="2800" b="0" i="0" dirty="0">
                <a:effectLst/>
              </a:rPr>
              <a:t>).</a:t>
            </a:r>
            <a:r>
              <a:rPr lang="az-Cyrl-AZ" sz="2800" b="0" i="0" dirty="0">
                <a:effectLst/>
              </a:rPr>
              <a:t> </a:t>
            </a:r>
            <a:r>
              <a:rPr lang="pl-PL" sz="2800" dirty="0"/>
              <a:t>W Czechach i Słowacji mówi się „Ahoj”. Na Bałkanach najczęściej powiemy „</a:t>
            </a:r>
            <a:r>
              <a:rPr lang="pl-PL" sz="2800" dirty="0" err="1"/>
              <a:t>Zdravo</a:t>
            </a:r>
            <a:r>
              <a:rPr lang="pl-PL" sz="2800" dirty="0"/>
              <a:t>” („</a:t>
            </a:r>
            <a:r>
              <a:rPr lang="az-Cyrl-AZ" sz="2800" b="0" i="0" dirty="0">
                <a:effectLst/>
              </a:rPr>
              <a:t>Здраво</a:t>
            </a:r>
            <a:r>
              <a:rPr lang="pl-PL" sz="2800" b="0" i="0" dirty="0">
                <a:effectLst/>
              </a:rPr>
              <a:t>”</a:t>
            </a:r>
            <a:r>
              <a:rPr lang="pl-PL" sz="2800" dirty="0"/>
              <a:t>).</a:t>
            </a:r>
          </a:p>
          <a:p>
            <a:endParaRPr lang="pl-PL" sz="2400" dirty="0"/>
          </a:p>
        </p:txBody>
      </p:sp>
      <p:pic>
        <p:nvPicPr>
          <p:cNvPr id="3078" name="Picture 6" descr="Koronawirus: nie unikajmy podawania rąk na powitanie? - wiadomości i  aktualności stomatologiczne">
            <a:extLst>
              <a:ext uri="{FF2B5EF4-FFF2-40B4-BE49-F238E27FC236}">
                <a16:creationId xmlns:a16="http://schemas.microsoft.com/office/drawing/2014/main" xmlns="" id="{26F9C1B9-25CC-4C51-943B-D92027621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744976"/>
            <a:ext cx="5068420" cy="3368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7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18750EC-1A9B-41BB-A132-303E5415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Język Rosyjski: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D8F17F8-55A8-40F1-A5CE-F1F7876D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Język rosyjski charakteryzuje się zapisem cyrylicą. Jego alfabet zawiera 33 litery, w tym 10 samogłosek, 21 spółgłosek i 2 znaki, miękki znak i twardy znak, które pełnią funkcje rozdzielającą (twardy znak) i zmiękczającą (miękki znak). Język rosyjski należy do grupy języków wschodniosłowiańskich (wraz z językiem ukraińskim, białoruskim i mało znanym </a:t>
            </a:r>
            <a:r>
              <a:rPr lang="pl-PL" dirty="0" err="1"/>
              <a:t>rusińskim</a:t>
            </a:r>
            <a:r>
              <a:rPr lang="pl-PL" dirty="0"/>
              <a:t>). Dla około 160 milionów osób jest językiem ojczystym. Używany jest między innymi w Rosji, w Białorusi, we wschodniej części Ukrainy. Jest jednym z 6 języków ONZ.</a:t>
            </a:r>
          </a:p>
        </p:txBody>
      </p:sp>
    </p:spTree>
    <p:extLst>
      <p:ext uri="{BB962C8B-B14F-4D97-AF65-F5344CB8AC3E}">
        <p14:creationId xmlns:p14="http://schemas.microsoft.com/office/powerpoint/2010/main" val="139305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18750EC-1A9B-41BB-A132-303E5415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Język Polski: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D8F17F8-55A8-40F1-A5CE-F1F7876D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Język polski jest zapisywany alfabetem łacińskim. Jego alfabet zawiera 32 litery, w tym 8 samogłosek i 24 spółgłosek. Język polski należy do grupy języków lechickich (wraz z językiem śląskim i kaszubskim). Dla około 44 milionów osób jest językiem ojczystym. Używany jest tylko i wyłącznie w Polsce.</a:t>
            </a:r>
          </a:p>
        </p:txBody>
      </p:sp>
    </p:spTree>
    <p:extLst>
      <p:ext uri="{BB962C8B-B14F-4D97-AF65-F5344CB8AC3E}">
        <p14:creationId xmlns:p14="http://schemas.microsoft.com/office/powerpoint/2010/main" val="32328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18750EC-1A9B-41BB-A132-303E5415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Język Serbski: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D8F17F8-55A8-40F1-A5CE-F1F7876D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Język serbski charakteryzuje się zapisem alfabetem łacińskim i/lub cyrylicą, zależy to od danego regionu Serbii. Jego alfabet zawiera 30 liter. Język serbski należy do grupy języków zachodnich (wraz z językiem serbsko-chorwackim, chorwackim, bośniackim, słoweńskim i czarnogórskim). Dla około 12 milionów osób uznawany jest za język ojczysty. Używany jest między innymi w Serbii, Kosowie i Bośni i Hercegowiny.</a:t>
            </a:r>
          </a:p>
        </p:txBody>
      </p:sp>
    </p:spTree>
    <p:extLst>
      <p:ext uri="{BB962C8B-B14F-4D97-AF65-F5344CB8AC3E}">
        <p14:creationId xmlns:p14="http://schemas.microsoft.com/office/powerpoint/2010/main" val="26120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444</Words>
  <Application>Microsoft Office PowerPoint</Application>
  <PresentationFormat>Panoramiczny</PresentationFormat>
  <Paragraphs>27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Bahnschrift Condensed</vt:lpstr>
      <vt:lpstr>Calibri</vt:lpstr>
      <vt:lpstr>Calibri Light</vt:lpstr>
      <vt:lpstr>Motyw pakietu Office</vt:lpstr>
      <vt:lpstr>Języki słowiańskie</vt:lpstr>
      <vt:lpstr>Wstęp</vt:lpstr>
      <vt:lpstr>Do zapisywania języków słowiańskich używane są 2 alfabety: łaciński i cyrylica.</vt:lpstr>
      <vt:lpstr>Do najpopularniejszych języków słowiańskich należą:</vt:lpstr>
      <vt:lpstr>Informacje o językach słowiańskich</vt:lpstr>
      <vt:lpstr>Powitania w językach słowiańskich:</vt:lpstr>
      <vt:lpstr>Język Rosyjski:</vt:lpstr>
      <vt:lpstr>Język Polski:</vt:lpstr>
      <vt:lpstr>Język Serbski:</vt:lpstr>
      <vt:lpstr>Język Czeski:</vt:lpstr>
      <vt:lpstr>Ciekawostki</vt:lpstr>
      <vt:lpstr>Słowa o tym samym zapisie, a zupełnie innym znaczeniu.</vt:lpstr>
      <vt:lpstr>Najdłuższe słowo w językach słowiańskich.</vt:lpstr>
      <vt:lpstr>Koniec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Języki słowiańskie</dc:title>
  <dc:creator>Bartek C</dc:creator>
  <cp:lastModifiedBy>Iwona</cp:lastModifiedBy>
  <cp:revision>8</cp:revision>
  <dcterms:created xsi:type="dcterms:W3CDTF">2021-10-09T06:09:57Z</dcterms:created>
  <dcterms:modified xsi:type="dcterms:W3CDTF">2021-10-27T10:57:49Z</dcterms:modified>
</cp:coreProperties>
</file>