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02" r:id="rId4"/>
  </p:sldMasterIdLst>
  <p:notesMasterIdLst>
    <p:notesMasterId r:id="rId12"/>
  </p:notesMasterIdLst>
  <p:handoutMasterIdLst>
    <p:handoutMasterId r:id="rId13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52" autoAdjust="0"/>
  </p:normalViewPr>
  <p:slideViewPr>
    <p:cSldViewPr snapToGrid="0">
      <p:cViewPr varScale="1">
        <p:scale>
          <a:sx n="72" d="100"/>
          <a:sy n="72" d="100"/>
        </p:scale>
        <p:origin x="456" y="6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2" d="100"/>
          <a:sy n="82" d="100"/>
        </p:scale>
        <p:origin x="3954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główek — symbol zastępczy 1">
            <a:extLst>
              <a:ext uri="{FF2B5EF4-FFF2-40B4-BE49-F238E27FC236}">
                <a16:creationId xmlns:a16="http://schemas.microsoft.com/office/drawing/2014/main" id="{EE18FA9B-3E06-41AF-BDF7-6710797097D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l-PL"/>
          </a:p>
        </p:txBody>
      </p:sp>
      <p:sp>
        <p:nvSpPr>
          <p:cNvPr id="3" name="Data — symbol zastępczy 2">
            <a:extLst>
              <a:ext uri="{FF2B5EF4-FFF2-40B4-BE49-F238E27FC236}">
                <a16:creationId xmlns:a16="http://schemas.microsoft.com/office/drawing/2014/main" id="{40F9B942-99CF-4AC4-9F77-E625D2C71C6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B7229AF1-735F-4681-99BB-FFFCBB062973}" type="datetime1">
              <a:rPr lang="pl-PL" smtClean="0"/>
              <a:t>25.09.2022</a:t>
            </a:fld>
            <a:endParaRPr lang="pl-PL"/>
          </a:p>
        </p:txBody>
      </p:sp>
      <p:sp>
        <p:nvSpPr>
          <p:cNvPr id="4" name="Stopka — symbol zastępczy 3">
            <a:extLst>
              <a:ext uri="{FF2B5EF4-FFF2-40B4-BE49-F238E27FC236}">
                <a16:creationId xmlns:a16="http://schemas.microsoft.com/office/drawing/2014/main" id="{3CAD4C1D-64AA-4DA1-8A75-FCF5ECA4501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l-PL"/>
          </a:p>
        </p:txBody>
      </p:sp>
      <p:sp>
        <p:nvSpPr>
          <p:cNvPr id="5" name="Numer slajdu — symbol zastępczy 4">
            <a:extLst>
              <a:ext uri="{FF2B5EF4-FFF2-40B4-BE49-F238E27FC236}">
                <a16:creationId xmlns:a16="http://schemas.microsoft.com/office/drawing/2014/main" id="{8D886DA9-2A38-4F39-B33B-4F7B5E44448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4775EF03-110B-4710-A708-FEF1927612B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3232140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główek — symbol zastępcz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l-PL" noProof="0"/>
          </a:p>
        </p:txBody>
      </p:sp>
      <p:sp>
        <p:nvSpPr>
          <p:cNvPr id="3" name="Data — symbol zastępcz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F140B476-207D-484E-895A-89E04D25E721}" type="datetime1">
              <a:rPr lang="pl-PL" noProof="0" smtClean="0"/>
              <a:t>25.09.2022</a:t>
            </a:fld>
            <a:endParaRPr lang="pl-PL" noProof="0"/>
          </a:p>
        </p:txBody>
      </p:sp>
      <p:sp>
        <p:nvSpPr>
          <p:cNvPr id="4" name="Obraz slajdu — symbol zastępcz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pl-PL" noProof="0"/>
          </a:p>
        </p:txBody>
      </p:sp>
      <p:sp>
        <p:nvSpPr>
          <p:cNvPr id="5" name="Notatki — symbol zastępcz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pl-PL" noProof="0"/>
              <a:t>Edytuj style wzorca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</a:p>
        </p:txBody>
      </p:sp>
      <p:sp>
        <p:nvSpPr>
          <p:cNvPr id="6" name="Stopka — symbol zastępcz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l-PL" noProof="0"/>
          </a:p>
        </p:txBody>
      </p:sp>
      <p:sp>
        <p:nvSpPr>
          <p:cNvPr id="7" name="Numer slajdu — symbol zastępcz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18CCA95-4F40-4CDD-BF1E-B8C9EB86EE73}" type="slidenum">
              <a:rPr lang="pl-PL" noProof="0" smtClean="0"/>
              <a:t>‹#›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val="256629591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raz slajdu — symbol zastępcz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atki — symbol zastępcz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l-PL"/>
          </a:p>
        </p:txBody>
      </p:sp>
      <p:sp>
        <p:nvSpPr>
          <p:cNvPr id="4" name="Numer slajdu — symbol zastępczy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918CCA95-4F40-4CDD-BF1E-B8C9EB86EE73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31805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pPr rtl="0"/>
            <a:fld id="{DCB4FCA5-8085-4126-909C-6308792FBB70}" type="datetime1">
              <a:rPr lang="pl-PL" noProof="0" smtClean="0"/>
              <a:t>25.09.2022</a:t>
            </a:fld>
            <a:endParaRPr lang="pl-PL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pPr rtl="0"/>
            <a:endParaRPr lang="pl-PL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pPr rtl="0"/>
            <a:fld id="{600CBFCC-E1FF-473E-BF42-70E7405CF173}" type="slidenum">
              <a:rPr lang="pl-PL" noProof="0" smtClean="0"/>
              <a:t>‹#›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val="2141696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2E46BC86-2D9A-4E29-8F80-90D4E6B00101}" type="datetime1">
              <a:rPr lang="pl-PL" noProof="0" smtClean="0"/>
              <a:t>25.09.2022</a:t>
            </a:fld>
            <a:endParaRPr lang="pl-PL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l-PL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00CBFCC-E1FF-473E-BF42-70E7405CF173}" type="slidenum">
              <a:rPr lang="pl-PL" noProof="0" smtClean="0"/>
              <a:t>‹#›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val="3500929775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pPr rtl="0"/>
            <a:fld id="{2E46BC86-2D9A-4E29-8F80-90D4E6B00101}" type="datetime1">
              <a:rPr lang="pl-PL" noProof="0" smtClean="0"/>
              <a:t>25.09.2022</a:t>
            </a:fld>
            <a:endParaRPr lang="pl-PL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pPr rtl="0"/>
            <a:endParaRPr lang="pl-PL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pPr rtl="0"/>
            <a:fld id="{600CBFCC-E1FF-473E-BF42-70E7405CF173}" type="slidenum">
              <a:rPr lang="pl-PL" noProof="0" smtClean="0"/>
              <a:t>‹#›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val="968872671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pPr rtl="0"/>
            <a:fld id="{2E46BC86-2D9A-4E29-8F80-90D4E6B00101}" type="datetime1">
              <a:rPr lang="pl-PL" noProof="0" smtClean="0"/>
              <a:t>25.09.2022</a:t>
            </a:fld>
            <a:endParaRPr lang="pl-PL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pPr rtl="0"/>
            <a:endParaRPr lang="pl-PL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pPr rtl="0"/>
            <a:fld id="{600CBFCC-E1FF-473E-BF42-70E7405CF173}" type="slidenum">
              <a:rPr lang="pl-PL" noProof="0" smtClean="0"/>
              <a:t>‹#›</a:t>
            </a:fld>
            <a:endParaRPr lang="pl-PL" noProof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94001700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pPr rtl="0"/>
            <a:fld id="{2E46BC86-2D9A-4E29-8F80-90D4E6B00101}" type="datetime1">
              <a:rPr lang="pl-PL" noProof="0" smtClean="0"/>
              <a:t>25.09.2022</a:t>
            </a:fld>
            <a:endParaRPr lang="pl-PL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pPr rtl="0"/>
            <a:endParaRPr lang="pl-PL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pPr rtl="0"/>
            <a:fld id="{600CBFCC-E1FF-473E-BF42-70E7405CF173}" type="slidenum">
              <a:rPr lang="pl-PL" noProof="0" smtClean="0"/>
              <a:t>‹#›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val="3148982292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2E46BC86-2D9A-4E29-8F80-90D4E6B00101}" type="datetime1">
              <a:rPr lang="pl-PL" noProof="0" smtClean="0"/>
              <a:t>25.09.2022</a:t>
            </a:fld>
            <a:endParaRPr lang="pl-PL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l-PL" noProof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00CBFCC-E1FF-473E-BF42-70E7405CF173}" type="slidenum">
              <a:rPr lang="pl-PL" noProof="0" smtClean="0"/>
              <a:t>‹#›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val="1485596043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 obraz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2E46BC86-2D9A-4E29-8F80-90D4E6B00101}" type="datetime1">
              <a:rPr lang="pl-PL" noProof="0" smtClean="0"/>
              <a:t>25.09.2022</a:t>
            </a:fld>
            <a:endParaRPr lang="pl-PL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l-PL" noProof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00CBFCC-E1FF-473E-BF42-70E7405CF173}" type="slidenum">
              <a:rPr lang="pl-PL" noProof="0" smtClean="0"/>
              <a:t>‹#›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val="3774165437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2E46BC86-2D9A-4E29-8F80-90D4E6B00101}" type="datetime1">
              <a:rPr lang="pl-PL" noProof="0" smtClean="0"/>
              <a:t>25.09.2022</a:t>
            </a:fld>
            <a:endParaRPr lang="pl-PL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l-PL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00CBFCC-E1FF-473E-BF42-70E7405CF173}" type="slidenum">
              <a:rPr lang="pl-PL" noProof="0" smtClean="0"/>
              <a:t>‹#›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val="1266225571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pPr rtl="0"/>
            <a:fld id="{2E46BC86-2D9A-4E29-8F80-90D4E6B00101}" type="datetime1">
              <a:rPr lang="pl-PL" noProof="0" smtClean="0"/>
              <a:t>25.09.2022</a:t>
            </a:fld>
            <a:endParaRPr lang="pl-PL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pPr rtl="0"/>
            <a:endParaRPr lang="pl-PL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pPr rtl="0"/>
            <a:fld id="{600CBFCC-E1FF-473E-BF42-70E7405CF173}" type="slidenum">
              <a:rPr lang="pl-PL" noProof="0" smtClean="0"/>
              <a:t>‹#›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val="899911822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2E46BC86-2D9A-4E29-8F80-90D4E6B00101}" type="datetime1">
              <a:rPr lang="pl-PL" noProof="0" smtClean="0"/>
              <a:t>25.09.2022</a:t>
            </a:fld>
            <a:endParaRPr lang="pl-PL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l-PL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00CBFCC-E1FF-473E-BF42-70E7405CF173}" type="slidenum">
              <a:rPr lang="pl-PL" noProof="0" smtClean="0"/>
              <a:t>‹#›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val="1831300347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pPr rtl="0"/>
            <a:fld id="{E3021D01-B186-436D-AD51-A109B3D6F099}" type="datetime1">
              <a:rPr lang="pl-PL" noProof="0" smtClean="0"/>
              <a:t>25.09.2022</a:t>
            </a:fld>
            <a:endParaRPr lang="pl-PL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pPr rtl="0"/>
            <a:endParaRPr lang="pl-PL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pPr rtl="0"/>
            <a:fld id="{600CBFCC-E1FF-473E-BF42-70E7405CF173}" type="slidenum">
              <a:rPr lang="pl-PL" noProof="0" smtClean="0"/>
              <a:t>‹#›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val="1964419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2E46BC86-2D9A-4E29-8F80-90D4E6B00101}" type="datetime1">
              <a:rPr lang="pl-PL" noProof="0" smtClean="0"/>
              <a:t>25.09.2022</a:t>
            </a:fld>
            <a:endParaRPr lang="pl-PL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l-PL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00CBFCC-E1FF-473E-BF42-70E7405CF173}" type="slidenum">
              <a:rPr lang="pl-PL" noProof="0" smtClean="0"/>
              <a:t>‹#›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val="2996062245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2E46BC86-2D9A-4E29-8F80-90D4E6B00101}" type="datetime1">
              <a:rPr lang="pl-PL" noProof="0" smtClean="0"/>
              <a:t>25.09.2022</a:t>
            </a:fld>
            <a:endParaRPr lang="pl-PL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l-PL" noProof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00CBFCC-E1FF-473E-BF42-70E7405CF173}" type="slidenum">
              <a:rPr lang="pl-PL" noProof="0" smtClean="0"/>
              <a:t>‹#›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val="4012781139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2725C51D-E5B7-4C11-89F4-BB0402BD62F0}" type="datetime1">
              <a:rPr lang="pl-PL" noProof="0" smtClean="0"/>
              <a:t>25.09.2022</a:t>
            </a:fld>
            <a:endParaRPr lang="pl-PL" noProof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l-PL" noProof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00CBFCC-E1FF-473E-BF42-70E7405CF173}" type="slidenum">
              <a:rPr lang="pl-PL" noProof="0" smtClean="0"/>
              <a:t>‹#›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val="530502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31ED9FE-F9D6-4209-BEA9-95503D6EE49E}" type="datetime1">
              <a:rPr lang="pl-PL" noProof="0" smtClean="0"/>
              <a:t>25.09.2022</a:t>
            </a:fld>
            <a:endParaRPr lang="pl-PL" noProof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l-PL" noProof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00CBFCC-E1FF-473E-BF42-70E7405CF173}" type="slidenum">
              <a:rPr lang="pl-PL" noProof="0" smtClean="0"/>
              <a:t>‹#›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val="606231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2E46BC86-2D9A-4E29-8F80-90D4E6B00101}" type="datetime1">
              <a:rPr lang="pl-PL" noProof="0" smtClean="0"/>
              <a:t>25.09.2022</a:t>
            </a:fld>
            <a:endParaRPr lang="pl-PL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l-PL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00CBFCC-E1FF-473E-BF42-70E7405CF173}" type="slidenum">
              <a:rPr lang="pl-PL" noProof="0" smtClean="0"/>
              <a:t>‹#›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val="1356147214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EEF2E2D-1928-4A56-A18F-AC6C1D49A0C2}" type="datetime1">
              <a:rPr lang="pl-PL" noProof="0" smtClean="0"/>
              <a:t>25.09.2022</a:t>
            </a:fld>
            <a:endParaRPr lang="pl-PL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l-PL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00CBFCC-E1FF-473E-BF42-70E7405CF173}" type="slidenum">
              <a:rPr lang="pl-PL" noProof="0" smtClean="0"/>
              <a:t>‹#›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val="3847508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2E46BC86-2D9A-4E29-8F80-90D4E6B00101}" type="datetime1">
              <a:rPr lang="pl-PL" noProof="0" smtClean="0"/>
              <a:t>25.09.2022</a:t>
            </a:fld>
            <a:endParaRPr lang="pl-PL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pl-PL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600CBFCC-E1FF-473E-BF42-70E7405CF173}" type="slidenum">
              <a:rPr lang="pl-PL" noProof="0" smtClean="0"/>
              <a:t>‹#›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val="93821539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  <p:sldLayoutId id="2147483717" r:id="rId15"/>
    <p:sldLayoutId id="2147483718" r:id="rId16"/>
    <p:sldLayoutId id="2147483719" r:id="rId17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svg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sv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sv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FB28281-3783-403A-B1AB-0182A003DFE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pl-PL" b="1" dirty="0">
                <a:solidFill>
                  <a:srgbClr val="FFFF00"/>
                </a:solidFill>
              </a:rPr>
              <a:t>English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C4542EAC-8BF3-4BFD-9891-145BC49409C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rtl="0"/>
            <a:r>
              <a:rPr lang="pl-PL" dirty="0"/>
              <a:t>Najbardziej znany język na świecie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ECE2AB4A-8561-5483-1158-B6713384513F}"/>
              </a:ext>
            </a:extLst>
          </p:cNvPr>
          <p:cNvSpPr txBox="1"/>
          <p:nvPr/>
        </p:nvSpPr>
        <p:spPr>
          <a:xfrm>
            <a:off x="7317419" y="531739"/>
            <a:ext cx="3646503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European Day of Languages</a:t>
            </a:r>
          </a:p>
          <a:p>
            <a:r>
              <a:rPr lang="en-US" b="1" dirty="0">
                <a:solidFill>
                  <a:srgbClr val="FF0000"/>
                </a:solidFill>
              </a:rPr>
              <a:t>EUROPEJSKI DZIEŃ JĘZYKÓW</a:t>
            </a:r>
            <a:endParaRPr lang="pl-PL" b="1" dirty="0">
              <a:solidFill>
                <a:srgbClr val="FF0000"/>
              </a:solidFill>
            </a:endParaRPr>
          </a:p>
          <a:p>
            <a:endParaRPr lang="en-US" b="1" dirty="0">
              <a:solidFill>
                <a:srgbClr val="FF0000"/>
              </a:solidFill>
            </a:endParaRPr>
          </a:p>
          <a:p>
            <a:r>
              <a:rPr lang="en-US" b="1" dirty="0">
                <a:solidFill>
                  <a:srgbClr val="FF0000"/>
                </a:solidFill>
              </a:rPr>
              <a:t>ENGLISH LANGUAGE</a:t>
            </a:r>
          </a:p>
          <a:p>
            <a:r>
              <a:rPr lang="en-US" b="1" dirty="0">
                <a:solidFill>
                  <a:srgbClr val="FF0000"/>
                </a:solidFill>
              </a:rPr>
              <a:t>JĘZYK ANGIELSKI</a:t>
            </a:r>
            <a:endParaRPr lang="pl-PL" b="1" dirty="0">
              <a:solidFill>
                <a:srgbClr val="FF0000"/>
              </a:solidFill>
            </a:endParaRPr>
          </a:p>
        </p:txBody>
      </p:sp>
      <p:pic>
        <p:nvPicPr>
          <p:cNvPr id="10" name="Grafika 9" descr="Kula ziemska — Afryka i Europa">
            <a:extLst>
              <a:ext uri="{FF2B5EF4-FFF2-40B4-BE49-F238E27FC236}">
                <a16:creationId xmlns:a16="http://schemas.microsoft.com/office/drawing/2014/main" id="{3C67FC2F-1717-11A1-71D3-F4EFAF3438C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317419" y="2603902"/>
            <a:ext cx="2021826" cy="2021826"/>
          </a:xfrm>
          <a:prstGeom prst="rect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553726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33370D5-9A8A-DCAA-9372-77371F2CE2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1394" y="1091953"/>
            <a:ext cx="6454806" cy="965448"/>
          </a:xfrm>
        </p:spPr>
        <p:txBody>
          <a:bodyPr/>
          <a:lstStyle/>
          <a:p>
            <a:r>
              <a:rPr lang="pl-PL" dirty="0">
                <a:solidFill>
                  <a:srgbClr val="FFFF00"/>
                </a:solidFill>
              </a:rPr>
              <a:t>Ciekawostki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45E5183-C49C-BE8D-B2F0-CA06D925FA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>
                <a:solidFill>
                  <a:schemeClr val="accent1"/>
                </a:solidFill>
              </a:rPr>
              <a:t>Języka angielskiego używa ponad 3 miliardy osób na całym świecie</a:t>
            </a:r>
          </a:p>
          <a:p>
            <a:r>
              <a:rPr lang="en-US" dirty="0"/>
              <a:t>English is used by over 3 billion people around the world</a:t>
            </a:r>
            <a:endParaRPr lang="pl-PL" dirty="0"/>
          </a:p>
          <a:p>
            <a:endParaRPr lang="pl-PL" dirty="0"/>
          </a:p>
          <a:p>
            <a:r>
              <a:rPr lang="pl-PL" dirty="0">
                <a:solidFill>
                  <a:schemeClr val="accent1"/>
                </a:solidFill>
              </a:rPr>
              <a:t>W języku angielskim nazwy wszystkich kontynentów rozpoczynają się i kończą tą samą literą: </a:t>
            </a:r>
            <a:r>
              <a:rPr lang="pl-PL" dirty="0" err="1">
                <a:solidFill>
                  <a:schemeClr val="accent1"/>
                </a:solidFill>
              </a:rPr>
              <a:t>America</a:t>
            </a:r>
            <a:r>
              <a:rPr lang="pl-PL" dirty="0">
                <a:solidFill>
                  <a:schemeClr val="accent1"/>
                </a:solidFill>
              </a:rPr>
              <a:t>, </a:t>
            </a:r>
            <a:r>
              <a:rPr lang="pl-PL" dirty="0" err="1">
                <a:solidFill>
                  <a:schemeClr val="accent1"/>
                </a:solidFill>
              </a:rPr>
              <a:t>Antarctica</a:t>
            </a:r>
            <a:r>
              <a:rPr lang="pl-PL" dirty="0">
                <a:solidFill>
                  <a:schemeClr val="accent1"/>
                </a:solidFill>
              </a:rPr>
              <a:t>, Europe, Asia, Australia i </a:t>
            </a:r>
            <a:r>
              <a:rPr lang="pl-PL" dirty="0" err="1">
                <a:solidFill>
                  <a:schemeClr val="accent1"/>
                </a:solidFill>
              </a:rPr>
              <a:t>Africa</a:t>
            </a:r>
            <a:r>
              <a:rPr lang="pl-PL" dirty="0">
                <a:solidFill>
                  <a:schemeClr val="accent1"/>
                </a:solidFill>
              </a:rPr>
              <a:t>.</a:t>
            </a:r>
          </a:p>
          <a:p>
            <a:r>
              <a:rPr lang="en-US" dirty="0"/>
              <a:t>In English, the names of all continents begin and end with the same letter: America, Antarctica, Europe, Asia, Australia and Africa.</a:t>
            </a:r>
            <a:endParaRPr lang="pl-PL" dirty="0"/>
          </a:p>
          <a:p>
            <a:endParaRPr lang="pl-PL" dirty="0"/>
          </a:p>
          <a:p>
            <a:r>
              <a:rPr lang="pl-PL" dirty="0">
                <a:solidFill>
                  <a:schemeClr val="accent1"/>
                </a:solidFill>
              </a:rPr>
              <a:t>Jest 800 000 słów w języku angielskim i liczba to ciągle rośnie</a:t>
            </a:r>
          </a:p>
          <a:p>
            <a:r>
              <a:rPr lang="en-US" dirty="0"/>
              <a:t>There are 800,000 words in the English language and the number is still growing</a:t>
            </a:r>
            <a:r>
              <a:rPr lang="pl-PL" dirty="0"/>
              <a:t>.</a:t>
            </a:r>
          </a:p>
        </p:txBody>
      </p:sp>
      <p:pic>
        <p:nvPicPr>
          <p:cNvPr id="4" name="Grafika 3" descr="Mapa z pinezką">
            <a:extLst>
              <a:ext uri="{FF2B5EF4-FFF2-40B4-BE49-F238E27FC236}">
                <a16:creationId xmlns:a16="http://schemas.microsoft.com/office/drawing/2014/main" id="{AA518788-5179-E0D0-8417-5A7F3C8E5A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127724" y="2514600"/>
            <a:ext cx="914400" cy="914400"/>
          </a:xfrm>
          <a:prstGeom prst="rect">
            <a:avLst/>
          </a:prstGeom>
        </p:spPr>
      </p:pic>
      <p:pic>
        <p:nvPicPr>
          <p:cNvPr id="6" name="Grafika 5" descr="Głowa z kołami zębatymi">
            <a:extLst>
              <a:ext uri="{FF2B5EF4-FFF2-40B4-BE49-F238E27FC236}">
                <a16:creationId xmlns:a16="http://schemas.microsoft.com/office/drawing/2014/main" id="{56377CA2-E246-A450-3570-1626247C7E5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899429" y="1018713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43344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E898E85-1590-034F-03E8-0C41F63E89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rgbClr val="FFFF00"/>
                </a:solidFill>
              </a:rPr>
              <a:t>Interesujące fakty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E3E725B-A00E-287D-ACB3-BC2BB28021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solidFill>
                  <a:schemeClr val="accent1"/>
                </a:solidFill>
              </a:rPr>
              <a:t>komputer, sport, mecz, lajk, weekend</a:t>
            </a:r>
            <a:r>
              <a:rPr lang="pl-PL" dirty="0">
                <a:solidFill>
                  <a:schemeClr val="accent1"/>
                </a:solidFill>
              </a:rPr>
              <a:t>- to słowa zapożyczone z języka angielskiego do słownika polskiego.</a:t>
            </a:r>
          </a:p>
          <a:p>
            <a:r>
              <a:rPr lang="pl-PL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Szacuje się, że  znany poeta  Wiliam Szekspir (autor między innymi         „Romea i Julii”) wprowadził do języka angielskiego ponad 1600 nowych słów, zwrotów i idiomów. Wielu z nich używamy do dziś.</a:t>
            </a:r>
          </a:p>
          <a:p>
            <a:r>
              <a:rPr lang="pl-PL" dirty="0">
                <a:solidFill>
                  <a:schemeClr val="accent1"/>
                </a:solidFill>
              </a:rPr>
              <a:t>Najdłuższym wyrazem w języku angielskim jest </a:t>
            </a:r>
            <a:r>
              <a:rPr lang="pl-PL" dirty="0" err="1">
                <a:solidFill>
                  <a:schemeClr val="accent1"/>
                </a:solidFill>
              </a:rPr>
              <a:t>Pneumonoultramicroscopicsilicovolcanoconiosis</a:t>
            </a:r>
            <a:r>
              <a:rPr lang="pl-PL" dirty="0">
                <a:solidFill>
                  <a:schemeClr val="accent1"/>
                </a:solidFill>
              </a:rPr>
              <a:t> –  to angielski termin medyczny oznaczający chorobę układu oddechowego spowodowaną wdychaniem pyłu wulkanicznego oraz bardzo drobnego pyłu kwarcowego.</a:t>
            </a:r>
            <a:r>
              <a:rPr lang="pl-PL" dirty="0"/>
              <a:t> </a:t>
            </a:r>
          </a:p>
        </p:txBody>
      </p:sp>
      <p:pic>
        <p:nvPicPr>
          <p:cNvPr id="6" name="Grafika 5" descr="Mapa z pinezką">
            <a:extLst>
              <a:ext uri="{FF2B5EF4-FFF2-40B4-BE49-F238E27FC236}">
                <a16:creationId xmlns:a16="http://schemas.microsoft.com/office/drawing/2014/main" id="{80B1985E-8DBB-B595-5AF2-D0E23B377D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638800" y="2971800"/>
            <a:ext cx="914400" cy="914400"/>
          </a:xfrm>
          <a:prstGeom prst="rect">
            <a:avLst/>
          </a:prstGeom>
        </p:spPr>
      </p:pic>
      <p:pic>
        <p:nvPicPr>
          <p:cNvPr id="8" name="Grafika 7" descr="Oko">
            <a:extLst>
              <a:ext uri="{FF2B5EF4-FFF2-40B4-BE49-F238E27FC236}">
                <a16:creationId xmlns:a16="http://schemas.microsoft.com/office/drawing/2014/main" id="{D3304267-9B4C-66A2-60AC-09554A8452A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125375" y="953687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0727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7FF60ED-C05D-4796-07E4-1891AC17F4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7125" y="2057401"/>
            <a:ext cx="10820400" cy="4024125"/>
          </a:xfrm>
        </p:spPr>
        <p:txBody>
          <a:bodyPr/>
          <a:lstStyle/>
          <a:p>
            <a:pPr marL="0" indent="0">
              <a:buNone/>
            </a:pPr>
            <a:r>
              <a:rPr lang="en-US" sz="4000" b="1" dirty="0">
                <a:solidFill>
                  <a:srgbClr val="FF0000"/>
                </a:solidFill>
              </a:rPr>
              <a:t>ENGLISH ALPHABET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FF0000"/>
                </a:solidFill>
              </a:rPr>
              <a:t>The modern English alphabet consists of 26 letters.</a:t>
            </a:r>
          </a:p>
          <a:p>
            <a:pPr marL="0" indent="0">
              <a:buNone/>
            </a:pPr>
            <a:r>
              <a:rPr lang="en-US" sz="2800" dirty="0" err="1"/>
              <a:t>Współczesny</a:t>
            </a:r>
            <a:r>
              <a:rPr lang="en-US" sz="2800" dirty="0"/>
              <a:t> </a:t>
            </a:r>
            <a:r>
              <a:rPr lang="en-US" sz="2800" dirty="0" err="1"/>
              <a:t>alfabet</a:t>
            </a:r>
            <a:r>
              <a:rPr lang="en-US" sz="2800" dirty="0"/>
              <a:t> </a:t>
            </a:r>
            <a:r>
              <a:rPr lang="en-US" sz="2800" dirty="0" err="1"/>
              <a:t>języka</a:t>
            </a:r>
            <a:r>
              <a:rPr lang="en-US" sz="2800" dirty="0"/>
              <a:t> </a:t>
            </a:r>
            <a:r>
              <a:rPr lang="en-US" sz="2800" dirty="0" err="1"/>
              <a:t>angielskiego</a:t>
            </a:r>
            <a:r>
              <a:rPr lang="en-US" sz="2800" dirty="0"/>
              <a:t> </a:t>
            </a:r>
            <a:r>
              <a:rPr lang="en-US" sz="2800" dirty="0" err="1"/>
              <a:t>składa</a:t>
            </a:r>
            <a:r>
              <a:rPr lang="en-US" sz="2800" dirty="0"/>
              <a:t> </a:t>
            </a:r>
            <a:r>
              <a:rPr lang="en-US" sz="2800" dirty="0" err="1"/>
              <a:t>się</a:t>
            </a:r>
            <a:r>
              <a:rPr lang="en-US" sz="2800" dirty="0"/>
              <a:t> z 26 liter.</a:t>
            </a:r>
            <a:endParaRPr lang="pl-PL" sz="2800" dirty="0"/>
          </a:p>
        </p:txBody>
      </p:sp>
      <p:pic>
        <p:nvPicPr>
          <p:cNvPr id="5" name="Grafika 4" descr="Otwarta książka">
            <a:extLst>
              <a:ext uri="{FF2B5EF4-FFF2-40B4-BE49-F238E27FC236}">
                <a16:creationId xmlns:a16="http://schemas.microsoft.com/office/drawing/2014/main" id="{F5F6F782-F0A1-AD2A-E91D-A038CC21FE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96072" y="4269420"/>
            <a:ext cx="1268027" cy="1268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77830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829E95-7AC3-BF83-111D-D795C4FB9E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9347" y="1589102"/>
            <a:ext cx="10573305" cy="4048217"/>
          </a:xfrm>
        </p:spPr>
        <p:txBody>
          <a:bodyPr>
            <a:normAutofit fontScale="90000"/>
          </a:bodyPr>
          <a:lstStyle/>
          <a:p>
            <a:pPr algn="l"/>
            <a:br>
              <a:rPr lang="pl-PL" sz="1800" b="0" i="0" u="none" strike="noStrike" baseline="0" dirty="0">
                <a:solidFill>
                  <a:srgbClr val="000000"/>
                </a:solidFill>
                <a:latin typeface="Roboto" panose="02000000000000000000" pitchFamily="2" charset="0"/>
              </a:rPr>
            </a:br>
            <a:br>
              <a:rPr lang="pl-PL" sz="1800" b="0" i="0" u="none" strike="noStrike" baseline="0" dirty="0">
                <a:latin typeface="Roboto" panose="02000000000000000000" pitchFamily="2" charset="0"/>
              </a:rPr>
            </a:br>
            <a:br>
              <a:rPr lang="pl-PL" sz="1800" b="0" i="0" u="none" strike="noStrike" baseline="0" dirty="0">
                <a:latin typeface="Roboto" panose="02000000000000000000" pitchFamily="2" charset="0"/>
              </a:rPr>
            </a:br>
            <a:br>
              <a:rPr lang="pl-PL" sz="3100" dirty="0">
                <a:latin typeface="Roboto" panose="02000000000000000000" pitchFamily="2" charset="0"/>
              </a:rPr>
            </a:br>
            <a:br>
              <a:rPr lang="en-US" sz="3100" dirty="0">
                <a:latin typeface="Roboto" panose="02000000000000000000" pitchFamily="2" charset="0"/>
              </a:rPr>
            </a:br>
            <a:r>
              <a:rPr lang="pl-PL" sz="3600" b="1" dirty="0">
                <a:solidFill>
                  <a:srgbClr val="3C16BE"/>
                </a:solidFill>
                <a:latin typeface="Roboto" panose="02000000000000000000" pitchFamily="2" charset="0"/>
              </a:rPr>
              <a:t>Najkrótszym wyrazem w języku angielskim </a:t>
            </a:r>
            <a:br>
              <a:rPr lang="pl-PL" sz="3600" dirty="0">
                <a:solidFill>
                  <a:srgbClr val="3C16BE"/>
                </a:solidFill>
                <a:latin typeface="Roboto" panose="02000000000000000000" pitchFamily="2" charset="0"/>
              </a:rPr>
            </a:br>
            <a:r>
              <a:rPr lang="pl-PL" sz="3600" b="1" dirty="0">
                <a:solidFill>
                  <a:srgbClr val="3C16BE"/>
                </a:solidFill>
                <a:latin typeface="Roboto" panose="02000000000000000000" pitchFamily="2" charset="0"/>
              </a:rPr>
              <a:t>jest 'I' ( Ja), a najkrótszym pełnym zdaniem </a:t>
            </a:r>
            <a:br>
              <a:rPr lang="pl-PL" sz="3600" dirty="0">
                <a:solidFill>
                  <a:srgbClr val="3C16BE"/>
                </a:solidFill>
                <a:latin typeface="Roboto" panose="02000000000000000000" pitchFamily="2" charset="0"/>
              </a:rPr>
            </a:br>
            <a:r>
              <a:rPr lang="pl-PL" sz="3600" b="1" dirty="0">
                <a:solidFill>
                  <a:srgbClr val="3C16BE"/>
                </a:solidFill>
                <a:latin typeface="Roboto" panose="02000000000000000000" pitchFamily="2" charset="0"/>
              </a:rPr>
              <a:t>'I </a:t>
            </a:r>
            <a:r>
              <a:rPr lang="pl-PL" sz="3600" b="1" dirty="0" err="1">
                <a:solidFill>
                  <a:srgbClr val="3C16BE"/>
                </a:solidFill>
                <a:latin typeface="Roboto" panose="02000000000000000000" pitchFamily="2" charset="0"/>
              </a:rPr>
              <a:t>am</a:t>
            </a:r>
            <a:r>
              <a:rPr lang="pl-PL" sz="3600" b="1" dirty="0">
                <a:solidFill>
                  <a:srgbClr val="3C16BE"/>
                </a:solidFill>
                <a:latin typeface="Roboto" panose="02000000000000000000" pitchFamily="2" charset="0"/>
              </a:rPr>
              <a:t>" ( Ja jestem).</a:t>
            </a:r>
            <a:br>
              <a:rPr lang="pl-PL" sz="3600" b="0" i="0" u="none" strike="noStrike" baseline="0" dirty="0">
                <a:latin typeface="Roboto" panose="02000000000000000000" pitchFamily="2" charset="0"/>
              </a:rPr>
            </a:br>
            <a:br>
              <a:rPr lang="pl-PL" sz="1800" b="0" i="0" u="none" strike="noStrike" baseline="0" dirty="0">
                <a:latin typeface="Roboto" panose="02000000000000000000" pitchFamily="2" charset="0"/>
              </a:rPr>
            </a:br>
            <a:r>
              <a:rPr lang="en-US" sz="2700" b="0" i="0" u="none" strike="noStrike" baseline="0" dirty="0">
                <a:latin typeface="Roboto" panose="02000000000000000000" pitchFamily="2" charset="0"/>
              </a:rPr>
              <a:t>The shortest word in the English language is "I". </a:t>
            </a:r>
            <a:br>
              <a:rPr lang="en-US" sz="2700" b="0" i="0" u="none" strike="noStrike" baseline="0" dirty="0">
                <a:latin typeface="Roboto" panose="02000000000000000000" pitchFamily="2" charset="0"/>
              </a:rPr>
            </a:br>
            <a:r>
              <a:rPr lang="en-US" sz="2700" b="0" i="0" u="none" strike="noStrike" baseline="0" dirty="0">
                <a:latin typeface="Roboto" panose="02000000000000000000" pitchFamily="2" charset="0"/>
              </a:rPr>
              <a:t>The shortest full sentence is "I AM." </a:t>
            </a:r>
            <a:br>
              <a:rPr lang="en-US" sz="2700" b="0" i="0" u="none" strike="noStrike" baseline="0" dirty="0">
                <a:latin typeface="Roboto" panose="02000000000000000000" pitchFamily="2" charset="0"/>
              </a:rPr>
            </a:br>
            <a:br>
              <a:rPr lang="pl-PL" sz="2700" b="0" i="0" u="none" strike="noStrike" baseline="0" dirty="0">
                <a:latin typeface="Roboto" panose="02000000000000000000" pitchFamily="2" charset="0"/>
              </a:rPr>
            </a:br>
            <a:br>
              <a:rPr lang="pl-PL" sz="1800" b="0" i="0" u="none" strike="noStrike" baseline="0" dirty="0">
                <a:latin typeface="Roboto" panose="02000000000000000000" pitchFamily="2" charset="0"/>
              </a:rPr>
            </a:br>
            <a:br>
              <a:rPr lang="pl-PL" sz="1800" b="0" i="0" u="none" strike="noStrike" baseline="0" dirty="0">
                <a:latin typeface="Roboto" panose="02000000000000000000" pitchFamily="2" charset="0"/>
              </a:rPr>
            </a:br>
            <a:br>
              <a:rPr lang="pl-PL" sz="1800" b="0" i="0" u="none" strike="noStrike" baseline="0" dirty="0">
                <a:latin typeface="Roboto" panose="02000000000000000000" pitchFamily="2" charset="0"/>
              </a:rPr>
            </a:br>
            <a:br>
              <a:rPr lang="pl-PL" sz="1800" dirty="0">
                <a:latin typeface="Roboto" panose="02000000000000000000" pitchFamily="2" charset="0"/>
              </a:rPr>
            </a:br>
            <a:br>
              <a:rPr lang="pl-PL" sz="1800" b="0" i="0" u="none" strike="noStrike" baseline="0" dirty="0">
                <a:latin typeface="Roboto" panose="02000000000000000000" pitchFamily="2" charset="0"/>
              </a:rPr>
            </a:br>
            <a:endParaRPr lang="pl-PL" dirty="0"/>
          </a:p>
        </p:txBody>
      </p:sp>
      <p:pic>
        <p:nvPicPr>
          <p:cNvPr id="8" name="Grafika 7" descr="Dokument">
            <a:extLst>
              <a:ext uri="{FF2B5EF4-FFF2-40B4-BE49-F238E27FC236}">
                <a16:creationId xmlns:a16="http://schemas.microsoft.com/office/drawing/2014/main" id="{41C5DEA4-1807-EBB2-EB6E-9B3307FA4C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550675" y="4431435"/>
            <a:ext cx="1205884" cy="1205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58017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1CA8F243-33F1-B921-9ACE-A200067B7D47}"/>
              </a:ext>
            </a:extLst>
          </p:cNvPr>
          <p:cNvSpPr txBox="1"/>
          <p:nvPr/>
        </p:nvSpPr>
        <p:spPr>
          <a:xfrm>
            <a:off x="736847" y="2692555"/>
            <a:ext cx="10306974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3200" b="1" dirty="0">
                <a:solidFill>
                  <a:srgbClr val="FF0000"/>
                </a:solidFill>
              </a:rPr>
              <a:t>Najwięcej słów w języku angielskim</a:t>
            </a:r>
          </a:p>
          <a:p>
            <a:r>
              <a:rPr lang="pl-PL" sz="3200" b="1" dirty="0">
                <a:solidFill>
                  <a:srgbClr val="FF0000"/>
                </a:solidFill>
              </a:rPr>
              <a:t> zaczyna się od litery 's’. </a:t>
            </a:r>
          </a:p>
          <a:p>
            <a:endParaRPr lang="pl-PL" sz="3200" b="1" dirty="0">
              <a:solidFill>
                <a:srgbClr val="FF0000"/>
              </a:solidFill>
            </a:endParaRPr>
          </a:p>
          <a:p>
            <a:r>
              <a:rPr lang="pl-PL" sz="2400" dirty="0" err="1"/>
              <a:t>More</a:t>
            </a:r>
            <a:r>
              <a:rPr lang="pl-PL" sz="2400" dirty="0"/>
              <a:t> English </a:t>
            </a:r>
            <a:r>
              <a:rPr lang="pl-PL" sz="2400" dirty="0" err="1"/>
              <a:t>words</a:t>
            </a:r>
            <a:r>
              <a:rPr lang="pl-PL" sz="2400" dirty="0"/>
              <a:t> </a:t>
            </a:r>
            <a:r>
              <a:rPr lang="pl-PL" sz="2400" dirty="0" err="1"/>
              <a:t>begin</a:t>
            </a:r>
            <a:r>
              <a:rPr lang="pl-PL" sz="2400" dirty="0"/>
              <a:t> with the </a:t>
            </a:r>
            <a:r>
              <a:rPr lang="pl-PL" sz="2400" dirty="0" err="1"/>
              <a:t>letter</a:t>
            </a:r>
            <a:r>
              <a:rPr lang="pl-PL" sz="2400" dirty="0"/>
              <a:t> 's’ </a:t>
            </a:r>
          </a:p>
          <a:p>
            <a:r>
              <a:rPr lang="pl-PL" sz="2400" dirty="0" err="1"/>
              <a:t>than</a:t>
            </a:r>
            <a:r>
              <a:rPr lang="pl-PL" sz="2400" dirty="0"/>
              <a:t> with </a:t>
            </a:r>
            <a:r>
              <a:rPr lang="pl-PL" sz="2400" dirty="0" err="1"/>
              <a:t>any</a:t>
            </a:r>
            <a:r>
              <a:rPr lang="pl-PL" sz="2400" dirty="0"/>
              <a:t> </a:t>
            </a:r>
            <a:r>
              <a:rPr lang="pl-PL" sz="2400" dirty="0" err="1"/>
              <a:t>other</a:t>
            </a:r>
            <a:r>
              <a:rPr lang="pl-PL" sz="2400" dirty="0"/>
              <a:t> </a:t>
            </a:r>
            <a:r>
              <a:rPr lang="pl-PL" sz="2400" dirty="0" err="1"/>
              <a:t>letter</a:t>
            </a:r>
            <a:r>
              <a:rPr lang="pl-PL" sz="2400" dirty="0"/>
              <a:t>.</a:t>
            </a:r>
          </a:p>
          <a:p>
            <a:endParaRPr lang="pl-PL" dirty="0"/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8741978B-8FE7-1654-475C-C8BEDDF46653}"/>
              </a:ext>
            </a:extLst>
          </p:cNvPr>
          <p:cNvSpPr txBox="1"/>
          <p:nvPr/>
        </p:nvSpPr>
        <p:spPr>
          <a:xfrm>
            <a:off x="9010835" y="568068"/>
            <a:ext cx="1242873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>
                <a:solidFill>
                  <a:srgbClr val="FFFF00"/>
                </a:solidFill>
              </a:rPr>
              <a:t>START</a:t>
            </a:r>
          </a:p>
          <a:p>
            <a:r>
              <a:rPr lang="pl-PL" sz="2000" b="1" dirty="0">
                <a:solidFill>
                  <a:srgbClr val="FFFF00"/>
                </a:solidFill>
              </a:rPr>
              <a:t>SNAIL</a:t>
            </a:r>
          </a:p>
          <a:p>
            <a:r>
              <a:rPr lang="pl-PL" sz="2000" b="1" dirty="0">
                <a:solidFill>
                  <a:srgbClr val="FFFF00"/>
                </a:solidFill>
              </a:rPr>
              <a:t>SUN</a:t>
            </a:r>
          </a:p>
          <a:p>
            <a:r>
              <a:rPr lang="pl-PL" sz="2000" b="1" dirty="0">
                <a:solidFill>
                  <a:srgbClr val="FFFF00"/>
                </a:solidFill>
              </a:rPr>
              <a:t>SWEET</a:t>
            </a:r>
          </a:p>
          <a:p>
            <a:r>
              <a:rPr lang="pl-PL" sz="2000" b="1" dirty="0">
                <a:solidFill>
                  <a:srgbClr val="FFFF00"/>
                </a:solidFill>
              </a:rPr>
              <a:t>STOP</a:t>
            </a:r>
          </a:p>
          <a:p>
            <a:r>
              <a:rPr lang="pl-PL" sz="2000" b="1" dirty="0">
                <a:solidFill>
                  <a:srgbClr val="FFFF00"/>
                </a:solidFill>
              </a:rPr>
              <a:t>SNAKE</a:t>
            </a:r>
          </a:p>
          <a:p>
            <a:r>
              <a:rPr lang="pl-PL" sz="2000" b="1" dirty="0">
                <a:solidFill>
                  <a:srgbClr val="FFFF00"/>
                </a:solidFill>
              </a:rPr>
              <a:t>SMILE</a:t>
            </a:r>
          </a:p>
          <a:p>
            <a:r>
              <a:rPr lang="pl-PL" sz="2000" b="1" dirty="0">
                <a:solidFill>
                  <a:srgbClr val="FFFF00"/>
                </a:solidFill>
              </a:rPr>
              <a:t>SKIP</a:t>
            </a:r>
          </a:p>
          <a:p>
            <a:r>
              <a:rPr lang="pl-PL" sz="2000" b="1" dirty="0">
                <a:solidFill>
                  <a:srgbClr val="FFFF00"/>
                </a:solidFill>
              </a:rPr>
              <a:t>SWIM</a:t>
            </a:r>
          </a:p>
          <a:p>
            <a:r>
              <a:rPr lang="pl-PL" sz="2000" b="1" dirty="0">
                <a:solidFill>
                  <a:srgbClr val="FFFF00"/>
                </a:solidFill>
              </a:rPr>
              <a:t>SAND</a:t>
            </a:r>
          </a:p>
          <a:p>
            <a:r>
              <a:rPr lang="pl-PL" sz="2000" b="1" dirty="0">
                <a:solidFill>
                  <a:srgbClr val="FFFF00"/>
                </a:solidFill>
              </a:rPr>
              <a:t>STAY</a:t>
            </a:r>
          </a:p>
          <a:p>
            <a:r>
              <a:rPr lang="pl-PL" sz="2000" b="1" dirty="0">
                <a:solidFill>
                  <a:srgbClr val="FFFF00"/>
                </a:solidFill>
              </a:rPr>
              <a:t>SCARY</a:t>
            </a:r>
          </a:p>
          <a:p>
            <a:r>
              <a:rPr lang="pl-PL" sz="2000" b="1" dirty="0">
                <a:solidFill>
                  <a:srgbClr val="FFFF00"/>
                </a:solidFill>
              </a:rPr>
              <a:t>SMALL</a:t>
            </a:r>
          </a:p>
          <a:p>
            <a:r>
              <a:rPr lang="pl-PL" sz="2000" b="1" dirty="0">
                <a:solidFill>
                  <a:srgbClr val="FFFF00"/>
                </a:solidFill>
              </a:rPr>
              <a:t>SUGAR</a:t>
            </a:r>
          </a:p>
          <a:p>
            <a:r>
              <a:rPr lang="pl-PL" sz="2000" b="1" dirty="0">
                <a:solidFill>
                  <a:srgbClr val="FFFF00"/>
                </a:solidFill>
              </a:rPr>
              <a:t>SALT</a:t>
            </a:r>
          </a:p>
          <a:p>
            <a:r>
              <a:rPr lang="pl-PL" sz="2000" b="1" dirty="0">
                <a:solidFill>
                  <a:srgbClr val="FFFF00"/>
                </a:solidFill>
              </a:rPr>
              <a:t>SUMMER</a:t>
            </a:r>
          </a:p>
          <a:p>
            <a:r>
              <a:rPr lang="pl-PL" sz="2000" b="1" dirty="0">
                <a:solidFill>
                  <a:srgbClr val="FFFF00"/>
                </a:solidFill>
              </a:rPr>
              <a:t>SIT</a:t>
            </a:r>
          </a:p>
          <a:p>
            <a:r>
              <a:rPr lang="pl-PL" sz="2000" b="1" dirty="0">
                <a:solidFill>
                  <a:srgbClr val="FFFF00"/>
                </a:solidFill>
              </a:rPr>
              <a:t>SET</a:t>
            </a:r>
          </a:p>
          <a:p>
            <a:r>
              <a:rPr lang="pl-PL" sz="2000" b="1" dirty="0">
                <a:solidFill>
                  <a:srgbClr val="FFFF00"/>
                </a:solidFill>
              </a:rPr>
              <a:t>SKY</a:t>
            </a:r>
          </a:p>
          <a:p>
            <a:r>
              <a:rPr lang="pl-PL" sz="2000" b="1" dirty="0">
                <a:solidFill>
                  <a:srgbClr val="FFFF00"/>
                </a:solidFill>
              </a:rPr>
              <a:t>…</a:t>
            </a:r>
          </a:p>
        </p:txBody>
      </p:sp>
      <p:pic>
        <p:nvPicPr>
          <p:cNvPr id="7" name="Grafika 6" descr="Szkło powiększające">
            <a:extLst>
              <a:ext uri="{FF2B5EF4-FFF2-40B4-BE49-F238E27FC236}">
                <a16:creationId xmlns:a16="http://schemas.microsoft.com/office/drawing/2014/main" id="{8023FA73-A0D9-23D5-C511-CE330EBB74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251359" y="1154501"/>
            <a:ext cx="1321294" cy="1321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66989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E35174-2D7B-3672-997B-FD39352F776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sz="8000" b="1" dirty="0">
                <a:solidFill>
                  <a:srgbClr val="FFFF00"/>
                </a:solidFill>
              </a:rPr>
              <a:t>     THANK YOU</a:t>
            </a:r>
          </a:p>
        </p:txBody>
      </p:sp>
      <p:pic>
        <p:nvPicPr>
          <p:cNvPr id="5" name="Grafika 4" descr="Mrugająca twarz bez wypełnienia">
            <a:extLst>
              <a:ext uri="{FF2B5EF4-FFF2-40B4-BE49-F238E27FC236}">
                <a16:creationId xmlns:a16="http://schemas.microsoft.com/office/drawing/2014/main" id="{10A68821-872E-447D-34EA-C534B0A25D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37464" y="3656860"/>
            <a:ext cx="1685277" cy="1685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4916811"/>
      </p:ext>
    </p:extLst>
  </p:cSld>
  <p:clrMapOvr>
    <a:masterClrMapping/>
  </p:clrMapOvr>
</p:sld>
</file>

<file path=ppt/theme/theme1.xml><?xml version="1.0" encoding="utf-8"?>
<a:theme xmlns:a="http://schemas.openxmlformats.org/drawingml/2006/main" name="Para">
  <a:themeElements>
    <a:clrScheme name="Para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Para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ppt/theme/theme2.xml><?xml version="1.0" encoding="utf-8"?>
<a:theme xmlns:a="http://schemas.openxmlformats.org/drawingml/2006/main" name="Motyw pakietu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0" ma:contentTypeDescription="Create a new document." ma:contentTypeScope="" ma:versionID="1267097ee5f5874adfcc408041ae252e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395891a93df65b14727750f2c06c306c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4:TaxCatchAll" minOccurs="0"/>
                <xsd:element ref="ns2:ImageTagsTaxHTFiel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/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350455F8-10A0-4EEF-9BB1-9035E295B16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C2F7BF6-CD39-4568-B8BD-EA8D252E100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9B0F2AC-8567-4D03-BFFC-653DB596C528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TM04033937[[fn=Para]]</Template>
  <TotalTime>0</TotalTime>
  <Words>336</Words>
  <Application>Microsoft Office PowerPoint</Application>
  <PresentationFormat>Panoramiczny</PresentationFormat>
  <Paragraphs>51</Paragraphs>
  <Slides>7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12" baseType="lpstr">
      <vt:lpstr>Arial</vt:lpstr>
      <vt:lpstr>Calibri</vt:lpstr>
      <vt:lpstr>Century Gothic</vt:lpstr>
      <vt:lpstr>Roboto</vt:lpstr>
      <vt:lpstr>Para</vt:lpstr>
      <vt:lpstr>English</vt:lpstr>
      <vt:lpstr>Ciekawostki</vt:lpstr>
      <vt:lpstr>Interesujące fakty</vt:lpstr>
      <vt:lpstr>Prezentacja programu PowerPoint</vt:lpstr>
      <vt:lpstr>     Najkrótszym wyrazem w języku angielskim  jest 'I' ( Ja), a najkrótszym pełnym zdaniem  'I am" ( Ja jestem).  The shortest word in the English language is "I".  The shortest full sentence is "I AM."        </vt:lpstr>
      <vt:lpstr>Prezentacja programu PowerPoint</vt:lpstr>
      <vt:lpstr>     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modified xsi:type="dcterms:W3CDTF">2022-09-25T17:23:08Z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