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6DF"/>
    <a:srgbClr val="BB01A9"/>
    <a:srgbClr val="DE3133"/>
    <a:srgbClr val="F589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1ED-E985-44CB-AD06-33229D7633A4}" type="datetimeFigureOut">
              <a:rPr lang="pl-PL" smtClean="0"/>
              <a:pPr/>
              <a:t>26.09.2022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874B-2053-4081-91B6-D656E54226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46610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1ED-E985-44CB-AD06-33229D7633A4}" type="datetimeFigureOut">
              <a:rPr lang="pl-PL" smtClean="0"/>
              <a:pPr/>
              <a:t>26.09.2022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874B-2053-4081-91B6-D656E54226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40656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1ED-E985-44CB-AD06-33229D7633A4}" type="datetimeFigureOut">
              <a:rPr lang="pl-PL" smtClean="0"/>
              <a:pPr/>
              <a:t>26.09.2022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874B-2053-4081-91B6-D656E54226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99964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1ED-E985-44CB-AD06-33229D7633A4}" type="datetimeFigureOut">
              <a:rPr lang="pl-PL" smtClean="0"/>
              <a:pPr/>
              <a:t>26.09.2022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874B-2053-4081-91B6-D656E54226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27449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1ED-E985-44CB-AD06-33229D7633A4}" type="datetimeFigureOut">
              <a:rPr lang="pl-PL" smtClean="0"/>
              <a:pPr/>
              <a:t>26.09.2022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874B-2053-4081-91B6-D656E54226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68243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1ED-E985-44CB-AD06-33229D7633A4}" type="datetimeFigureOut">
              <a:rPr lang="pl-PL" smtClean="0"/>
              <a:pPr/>
              <a:t>26.09.2022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874B-2053-4081-91B6-D656E54226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37542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1ED-E985-44CB-AD06-33229D7633A4}" type="datetimeFigureOut">
              <a:rPr lang="pl-PL" smtClean="0"/>
              <a:pPr/>
              <a:t>26.09.2022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874B-2053-4081-91B6-D656E54226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2304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1ED-E985-44CB-AD06-33229D7633A4}" type="datetimeFigureOut">
              <a:rPr lang="pl-PL" smtClean="0"/>
              <a:pPr/>
              <a:t>26.09.2022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874B-2053-4081-91B6-D656E54226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70500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1ED-E985-44CB-AD06-33229D7633A4}" type="datetimeFigureOut">
              <a:rPr lang="pl-PL" smtClean="0"/>
              <a:pPr/>
              <a:t>26.09.2022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874B-2053-4081-91B6-D656E54226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95163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1ED-E985-44CB-AD06-33229D7633A4}" type="datetimeFigureOut">
              <a:rPr lang="pl-PL" smtClean="0"/>
              <a:pPr/>
              <a:t>26.09.2022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874B-2053-4081-91B6-D656E54226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50606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85A51ED-E985-44CB-AD06-33229D7633A4}" type="datetimeFigureOut">
              <a:rPr lang="pl-PL" smtClean="0"/>
              <a:pPr/>
              <a:t>26.09.2022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874B-2053-4081-91B6-D656E54226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78829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85A51ED-E985-44CB-AD06-33229D7633A4}" type="datetimeFigureOut">
              <a:rPr lang="pl-PL" smtClean="0"/>
              <a:pPr/>
              <a:t>26.09.2022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70E874B-2053-4081-91B6-D656E54226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2512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921" y="200297"/>
            <a:ext cx="11895908" cy="1916294"/>
          </a:xfrm>
        </p:spPr>
        <p:txBody>
          <a:bodyPr/>
          <a:lstStyle/>
          <a:p>
            <a:r>
              <a:rPr lang="pl-PL" dirty="0" smtClean="0"/>
              <a:t>CZYM JEST EUROPEJSKI </a:t>
            </a:r>
            <a:r>
              <a:rPr lang="pl-PL" smtClean="0"/>
              <a:t>DZIEŃ JĘZYKÓW?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5360" y="2229804"/>
            <a:ext cx="10189029" cy="2046106"/>
          </a:xfrm>
        </p:spPr>
        <p:txBody>
          <a:bodyPr>
            <a:normAutofit/>
          </a:bodyPr>
          <a:lstStyle/>
          <a:p>
            <a:r>
              <a:rPr lang="pl-PL" dirty="0" smtClean="0"/>
              <a:t>Jest to dzień, którego celem jest zwrócenie uwagi na różnorodność języków w Europie. </a:t>
            </a:r>
          </a:p>
          <a:p>
            <a:r>
              <a:rPr lang="pl-PL" dirty="0" smtClean="0"/>
              <a:t>Europejski Dzień Języków został ustanowiony z inicjatywy Rady Europy w 2001 roku w Strasburgu i od tamtej pory jest obchodzony corocznie 26 września.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37" y="3686245"/>
            <a:ext cx="6758608" cy="3001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3432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57262" y="2706407"/>
            <a:ext cx="7729728" cy="1188720"/>
          </a:xfrm>
        </p:spPr>
        <p:txBody>
          <a:bodyPr/>
          <a:lstStyle/>
          <a:p>
            <a:r>
              <a:rPr lang="pl-PL" dirty="0" smtClean="0"/>
              <a:t>PREZENTACJĘ WYKONAŁA:</a:t>
            </a:r>
            <a:br>
              <a:rPr lang="pl-PL" dirty="0" smtClean="0"/>
            </a:br>
            <a:r>
              <a:rPr lang="pl-PL" dirty="0" smtClean="0"/>
              <a:t>Julia </a:t>
            </a:r>
            <a:r>
              <a:rPr lang="pl-PL" dirty="0" err="1" smtClean="0"/>
              <a:t>Sepczyńska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71139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6600" dirty="0" smtClean="0">
                <a:solidFill>
                  <a:srgbClr val="00B050"/>
                </a:solidFill>
              </a:rPr>
              <a:t>WŁ</a:t>
            </a:r>
            <a:r>
              <a:rPr lang="pl-PL" sz="6600" dirty="0" smtClean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lang="pl-PL" sz="6600" dirty="0" smtClean="0">
                <a:solidFill>
                  <a:srgbClr val="FF0000"/>
                </a:solidFill>
              </a:rPr>
              <a:t>CHY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3088" y="2603863"/>
            <a:ext cx="10665823" cy="4850674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>
                <a:solidFill>
                  <a:srgbClr val="00B050"/>
                </a:solidFill>
              </a:rPr>
              <a:t>Stolica (</a:t>
            </a:r>
            <a:r>
              <a:rPr lang="pl-PL" b="1" dirty="0" err="1" smtClean="0">
                <a:solidFill>
                  <a:srgbClr val="00B050"/>
                </a:solidFill>
              </a:rPr>
              <a:t>capital</a:t>
            </a:r>
            <a:r>
              <a:rPr lang="pl-PL" b="1" dirty="0" smtClean="0">
                <a:solidFill>
                  <a:srgbClr val="00B050"/>
                </a:solidFill>
              </a:rPr>
              <a:t>)</a:t>
            </a:r>
            <a:r>
              <a:rPr lang="pl-PL" dirty="0" smtClean="0"/>
              <a:t> – Rzym (Rome)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bg1">
                    <a:lumMod val="85000"/>
                  </a:schemeClr>
                </a:solidFill>
              </a:rPr>
              <a:t>Ludność (</a:t>
            </a:r>
            <a:r>
              <a:rPr lang="pl-PL" b="1" dirty="0" err="1" smtClean="0">
                <a:solidFill>
                  <a:schemeClr val="bg1">
                    <a:lumMod val="85000"/>
                  </a:schemeClr>
                </a:solidFill>
              </a:rPr>
              <a:t>population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pl-PL" dirty="0" smtClean="0"/>
              <a:t> – ok. 60 mln osób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Obszar (</a:t>
            </a:r>
            <a:r>
              <a:rPr lang="pl-PL" b="1" dirty="0" err="1" smtClean="0">
                <a:solidFill>
                  <a:srgbClr val="FF0000"/>
                </a:solidFill>
              </a:rPr>
              <a:t>area</a:t>
            </a:r>
            <a:r>
              <a:rPr lang="pl-PL" b="1" dirty="0" smtClean="0">
                <a:solidFill>
                  <a:srgbClr val="FF0000"/>
                </a:solidFill>
              </a:rPr>
              <a:t>)</a:t>
            </a:r>
            <a:r>
              <a:rPr lang="pl-PL" dirty="0" smtClean="0"/>
              <a:t> – 301 230 km2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00B050"/>
                </a:solidFill>
              </a:rPr>
              <a:t>Język urzędowy (</a:t>
            </a:r>
            <a:r>
              <a:rPr lang="pl-PL" b="1" dirty="0" err="1" smtClean="0">
                <a:solidFill>
                  <a:srgbClr val="00B050"/>
                </a:solidFill>
              </a:rPr>
              <a:t>language</a:t>
            </a:r>
            <a:r>
              <a:rPr lang="pl-PL" b="1" dirty="0" smtClean="0">
                <a:solidFill>
                  <a:srgbClr val="00B050"/>
                </a:solidFill>
              </a:rPr>
              <a:t>) </a:t>
            </a:r>
            <a:r>
              <a:rPr lang="pl-PL" dirty="0" smtClean="0"/>
              <a:t>– włoski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bg1">
                    <a:lumMod val="85000"/>
                  </a:schemeClr>
                </a:solidFill>
              </a:rPr>
              <a:t>Waluta (</a:t>
            </a:r>
            <a:r>
              <a:rPr lang="pl-PL" b="1" dirty="0" err="1" smtClean="0">
                <a:solidFill>
                  <a:schemeClr val="bg1">
                    <a:lumMod val="85000"/>
                  </a:schemeClr>
                </a:solidFill>
              </a:rPr>
              <a:t>cash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pl-PL" dirty="0" smtClean="0"/>
              <a:t> – euro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Największe miasta (the </a:t>
            </a:r>
            <a:r>
              <a:rPr lang="pl-PL" b="1" dirty="0" err="1" smtClean="0">
                <a:solidFill>
                  <a:srgbClr val="FF0000"/>
                </a:solidFill>
              </a:rPr>
              <a:t>biggest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cities</a:t>
            </a:r>
            <a:r>
              <a:rPr lang="pl-PL" b="1" dirty="0" smtClean="0">
                <a:solidFill>
                  <a:srgbClr val="FF0000"/>
                </a:solidFill>
              </a:rPr>
              <a:t>) - </a:t>
            </a:r>
            <a:r>
              <a:rPr lang="pl-PL" dirty="0" smtClean="0"/>
              <a:t>Rzym, Mediolan, Neapol, Turyn, Palermo</a:t>
            </a:r>
          </a:p>
        </p:txBody>
      </p:sp>
    </p:spTree>
    <p:extLst>
      <p:ext uri="{BB962C8B-B14F-4D97-AF65-F5344CB8AC3E}">
        <p14:creationId xmlns="" xmlns:p14="http://schemas.microsoft.com/office/powerpoint/2010/main" val="4041692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31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8587" y="109379"/>
            <a:ext cx="7729728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 smtClean="0">
                <a:solidFill>
                  <a:srgbClr val="00B050"/>
                </a:solidFill>
              </a:rPr>
              <a:t>Mapa, flaga i godło Włoch</a:t>
            </a:r>
            <a:endParaRPr lang="pl-PL" sz="4800" dirty="0">
              <a:solidFill>
                <a:srgbClr val="00B05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4" y="2052047"/>
            <a:ext cx="4046308" cy="4351338"/>
          </a:xfrm>
        </p:spPr>
      </p:pic>
      <p:sp>
        <p:nvSpPr>
          <p:cNvPr id="4" name="pole tekstowe 3"/>
          <p:cNvSpPr txBox="1"/>
          <p:nvPr/>
        </p:nvSpPr>
        <p:spPr>
          <a:xfrm>
            <a:off x="1219200" y="1321356"/>
            <a:ext cx="924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Map, flag and symbol of </a:t>
            </a:r>
            <a:r>
              <a:rPr lang="pl-PL" sz="2800" dirty="0" err="1" smtClean="0">
                <a:solidFill>
                  <a:schemeClr val="bg1">
                    <a:lumMod val="85000"/>
                  </a:schemeClr>
                </a:solidFill>
              </a:rPr>
              <a:t>Italy</a:t>
            </a:r>
            <a:endParaRPr lang="pl-PL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97" y="2724141"/>
            <a:ext cx="3533503" cy="353350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852" y="2332241"/>
            <a:ext cx="3333750" cy="3790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8784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3991" y="85175"/>
            <a:ext cx="10515600" cy="808271"/>
          </a:xfrm>
        </p:spPr>
        <p:txBody>
          <a:bodyPr/>
          <a:lstStyle/>
          <a:p>
            <a:pPr algn="ctr"/>
            <a:r>
              <a:rPr lang="pl-PL" dirty="0" smtClean="0"/>
              <a:t>PIĘKNE WŁOSKIE MIASTA: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3991" y="944260"/>
            <a:ext cx="2150816" cy="525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/>
              <a:t>RZYM (Rome)</a:t>
            </a:r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40672" y="924948"/>
            <a:ext cx="2096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WENECJA (</a:t>
            </a:r>
            <a:r>
              <a:rPr lang="pl-PL" sz="2000" dirty="0" err="1" smtClean="0"/>
              <a:t>Venice</a:t>
            </a:r>
            <a:r>
              <a:rPr lang="pl-PL" sz="2000" dirty="0" smtClean="0"/>
              <a:t>)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302600" y="924948"/>
            <a:ext cx="2299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SARDYNIA (</a:t>
            </a:r>
            <a:r>
              <a:rPr lang="pl-PL" sz="2000" dirty="0" err="1" smtClean="0"/>
              <a:t>Sardinia</a:t>
            </a:r>
            <a:r>
              <a:rPr lang="pl-PL" sz="2000" dirty="0" smtClean="0"/>
              <a:t>)</a:t>
            </a:r>
            <a:endParaRPr lang="pl-PL" sz="14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55" y="4362997"/>
            <a:ext cx="3899734" cy="238614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981207" y="5202126"/>
            <a:ext cx="14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FLORENCJA </a:t>
            </a:r>
          </a:p>
          <a:p>
            <a:r>
              <a:rPr lang="pl-PL" sz="2000" dirty="0" smtClean="0"/>
              <a:t>(Florence)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1" y="1302669"/>
            <a:ext cx="2734491" cy="290965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33" y="1302669"/>
            <a:ext cx="4223616" cy="290965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16" y="1302669"/>
            <a:ext cx="3423719" cy="290965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08" y="4362996"/>
            <a:ext cx="4079687" cy="2386149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0874999" y="5202126"/>
            <a:ext cx="1056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RIMINI</a:t>
            </a:r>
          </a:p>
          <a:p>
            <a:r>
              <a:rPr lang="pl-PL" sz="2000" dirty="0" smtClean="0"/>
              <a:t>( Rimini)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1352670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31135" y="190146"/>
            <a:ext cx="7729728" cy="1188720"/>
          </a:xfrm>
        </p:spPr>
        <p:txBody>
          <a:bodyPr>
            <a:no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Najpiękniejsze plaże świata są we Włoszech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6" y="1809618"/>
            <a:ext cx="3562009" cy="4931444"/>
          </a:xfrm>
        </p:spPr>
      </p:pic>
      <p:sp>
        <p:nvSpPr>
          <p:cNvPr id="4" name="pole tekstowe 3"/>
          <p:cNvSpPr txBox="1"/>
          <p:nvPr/>
        </p:nvSpPr>
        <p:spPr>
          <a:xfrm>
            <a:off x="997131" y="1321356"/>
            <a:ext cx="1019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The most </a:t>
            </a:r>
            <a:r>
              <a:rPr lang="pl-PL" dirty="0" err="1" smtClean="0"/>
              <a:t>beautiful</a:t>
            </a:r>
            <a:r>
              <a:rPr lang="pl-PL" dirty="0" smtClean="0"/>
              <a:t> </a:t>
            </a:r>
            <a:r>
              <a:rPr lang="pl-PL" dirty="0" err="1" smtClean="0"/>
              <a:t>beaches</a:t>
            </a:r>
            <a:r>
              <a:rPr lang="pl-PL" dirty="0" smtClean="0"/>
              <a:t> in the </a:t>
            </a:r>
            <a:r>
              <a:rPr lang="pl-PL" dirty="0" err="1" smtClean="0"/>
              <a:t>world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in </a:t>
            </a:r>
            <a:r>
              <a:rPr lang="pl-PL" dirty="0" err="1" smtClean="0"/>
              <a:t>Italy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22" y="1809620"/>
            <a:ext cx="3562009" cy="494211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293531" y="3859843"/>
            <a:ext cx="1506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/>
              <a:t>Località</a:t>
            </a:r>
            <a:r>
              <a:rPr lang="pl-PL" sz="2400" dirty="0"/>
              <a:t> </a:t>
            </a:r>
            <a:r>
              <a:rPr lang="pl-PL" sz="2400" dirty="0" err="1"/>
              <a:t>Grotticelle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75314" y="3859842"/>
            <a:ext cx="189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Cala </a:t>
            </a:r>
            <a:r>
              <a:rPr lang="pl-PL" sz="2400" dirty="0" err="1"/>
              <a:t>Goloritzé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1950459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31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4029" y="78378"/>
            <a:ext cx="10515600" cy="1159465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rgbClr val="FF0000"/>
                </a:solidFill>
              </a:rPr>
              <a:t>KUCHNIA</a:t>
            </a:r>
            <a:r>
              <a:rPr lang="pl-PL" sz="4800" dirty="0" smtClean="0"/>
              <a:t> </a:t>
            </a:r>
            <a:r>
              <a:rPr lang="pl-PL" sz="4800" dirty="0" smtClean="0">
                <a:solidFill>
                  <a:srgbClr val="FF0000"/>
                </a:solidFill>
              </a:rPr>
              <a:t>WŁOSKA</a:t>
            </a:r>
            <a:endParaRPr lang="pl-PL" sz="48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5476" y="2334185"/>
            <a:ext cx="10515600" cy="27261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>
                <a:solidFill>
                  <a:srgbClr val="00B050"/>
                </a:solidFill>
              </a:rPr>
              <a:t>Jedna </a:t>
            </a:r>
            <a:r>
              <a:rPr lang="pl-PL" dirty="0">
                <a:solidFill>
                  <a:srgbClr val="00B050"/>
                </a:solidFill>
              </a:rPr>
              <a:t>z dwóch najbardziej popularnych kuchni europejskich obok kuchni francuskiej</a:t>
            </a:r>
            <a:r>
              <a:rPr lang="pl-PL" dirty="0" smtClean="0">
                <a:solidFill>
                  <a:srgbClr val="00B050"/>
                </a:solidFill>
              </a:rPr>
              <a:t>. ( One of the </a:t>
            </a:r>
            <a:r>
              <a:rPr lang="pl-PL" dirty="0" err="1" smtClean="0">
                <a:solidFill>
                  <a:srgbClr val="00B050"/>
                </a:solidFill>
              </a:rPr>
              <a:t>two</a:t>
            </a:r>
            <a:r>
              <a:rPr lang="pl-PL" dirty="0" smtClean="0">
                <a:solidFill>
                  <a:srgbClr val="00B050"/>
                </a:solidFill>
              </a:rPr>
              <a:t> most popular </a:t>
            </a:r>
            <a:r>
              <a:rPr lang="pl-PL" dirty="0" err="1" smtClean="0">
                <a:solidFill>
                  <a:srgbClr val="00B050"/>
                </a:solidFill>
              </a:rPr>
              <a:t>European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r>
              <a:rPr lang="pl-PL" dirty="0" err="1" smtClean="0">
                <a:solidFill>
                  <a:srgbClr val="00B050"/>
                </a:solidFill>
              </a:rPr>
              <a:t>kitchen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r>
              <a:rPr lang="pl-PL" dirty="0" err="1" smtClean="0">
                <a:solidFill>
                  <a:srgbClr val="00B050"/>
                </a:solidFill>
              </a:rPr>
              <a:t>next</a:t>
            </a:r>
            <a:r>
              <a:rPr lang="pl-PL" dirty="0" smtClean="0">
                <a:solidFill>
                  <a:srgbClr val="00B050"/>
                </a:solidFill>
              </a:rPr>
              <a:t> to French </a:t>
            </a:r>
            <a:r>
              <a:rPr lang="pl-PL" dirty="0" err="1" smtClean="0">
                <a:solidFill>
                  <a:srgbClr val="00B050"/>
                </a:solidFill>
              </a:rPr>
              <a:t>kitchen</a:t>
            </a:r>
            <a:r>
              <a:rPr lang="pl-PL" dirty="0" smtClean="0">
                <a:solidFill>
                  <a:srgbClr val="00B050"/>
                </a:solidFill>
              </a:rPr>
              <a:t>);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bg1">
                    <a:lumMod val="85000"/>
                  </a:schemeClr>
                </a:solidFill>
              </a:rPr>
              <a:t>Kuchnia włoska słynie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 z oliwy z oliwek, pomidorów, </a:t>
            </a:r>
            <a:r>
              <a:rPr lang="pl-PL" dirty="0" err="1">
                <a:solidFill>
                  <a:schemeClr val="bg1">
                    <a:lumMod val="85000"/>
                  </a:schemeClr>
                </a:solidFill>
              </a:rPr>
              <a:t>gnocchi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, makaronu, ryb i owoców 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morza. ( </a:t>
            </a:r>
            <a:r>
              <a:rPr lang="pl-PL" dirty="0" err="1" smtClean="0">
                <a:solidFill>
                  <a:schemeClr val="bg1">
                    <a:lumMod val="85000"/>
                  </a:schemeClr>
                </a:solidFill>
              </a:rPr>
              <a:t>Italian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1">
                    <a:lumMod val="85000"/>
                  </a:schemeClr>
                </a:solidFill>
              </a:rPr>
              <a:t>kitchen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1">
                    <a:lumMod val="85000"/>
                  </a:schemeClr>
                </a:solidFill>
              </a:rPr>
              <a:t>famous</a:t>
            </a:r>
            <a:r>
              <a:rPr lang="pl-PL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l-PL" smtClean="0">
                <a:solidFill>
                  <a:schemeClr val="bg1">
                    <a:lumMod val="85000"/>
                  </a:schemeClr>
                </a:solidFill>
              </a:rPr>
              <a:t>for olive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oil, </a:t>
            </a:r>
            <a:r>
              <a:rPr lang="pl-PL" dirty="0" err="1" smtClean="0">
                <a:solidFill>
                  <a:schemeClr val="bg1">
                    <a:lumMod val="85000"/>
                  </a:schemeClr>
                </a:solidFill>
              </a:rPr>
              <a:t>tomatoes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bg1">
                    <a:lumMod val="85000"/>
                  </a:schemeClr>
                </a:solidFill>
              </a:rPr>
              <a:t>gnocchi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, pasta, </a:t>
            </a:r>
            <a:r>
              <a:rPr lang="pl-PL" dirty="0" err="1" smtClean="0">
                <a:solidFill>
                  <a:schemeClr val="bg1">
                    <a:lumMod val="85000"/>
                  </a:schemeClr>
                </a:solidFill>
              </a:rPr>
              <a:t>fish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bg1">
                    <a:lumMod val="85000"/>
                  </a:schemeClr>
                </a:solidFill>
              </a:rPr>
              <a:t>seafood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);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Każdy z regionów </a:t>
            </a:r>
            <a:r>
              <a:rPr lang="pl-PL" b="1" dirty="0">
                <a:solidFill>
                  <a:srgbClr val="FF0000"/>
                </a:solidFill>
              </a:rPr>
              <a:t>Włoch</a:t>
            </a:r>
            <a:r>
              <a:rPr lang="pl-PL" dirty="0">
                <a:solidFill>
                  <a:srgbClr val="FF0000"/>
                </a:solidFill>
              </a:rPr>
              <a:t> posiada własne kulinarne specjały, co sprawia, że </a:t>
            </a:r>
            <a:r>
              <a:rPr lang="pl-PL" b="1" dirty="0">
                <a:solidFill>
                  <a:srgbClr val="FF0000"/>
                </a:solidFill>
              </a:rPr>
              <a:t>kuchnia włoska</a:t>
            </a:r>
            <a:r>
              <a:rPr lang="pl-PL" dirty="0">
                <a:solidFill>
                  <a:srgbClr val="FF0000"/>
                </a:solidFill>
              </a:rPr>
              <a:t> jest niesamowicie różnorodna. Za jej smakiem przepada prawie każdy</a:t>
            </a:r>
            <a:r>
              <a:rPr lang="pl-PL" dirty="0" smtClean="0">
                <a:solidFill>
                  <a:srgbClr val="FF0000"/>
                </a:solidFill>
              </a:rPr>
              <a:t>. (</a:t>
            </a:r>
            <a:r>
              <a:rPr lang="pl-PL" dirty="0" err="1" smtClean="0">
                <a:solidFill>
                  <a:srgbClr val="FF0000"/>
                </a:solidFill>
              </a:rPr>
              <a:t>Every</a:t>
            </a:r>
            <a:r>
              <a:rPr lang="pl-PL" dirty="0" smtClean="0">
                <a:solidFill>
                  <a:srgbClr val="FF0000"/>
                </a:solidFill>
              </a:rPr>
              <a:t> from the regions </a:t>
            </a:r>
            <a:r>
              <a:rPr lang="pl-PL" dirty="0" err="1" smtClean="0">
                <a:solidFill>
                  <a:srgbClr val="FF0000"/>
                </a:solidFill>
              </a:rPr>
              <a:t>Italian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has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own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culinary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specials</a:t>
            </a:r>
            <a:r>
              <a:rPr lang="pl-PL" dirty="0" smtClean="0">
                <a:solidFill>
                  <a:srgbClr val="FF0000"/>
                </a:solidFill>
              </a:rPr>
              <a:t>, </a:t>
            </a:r>
            <a:r>
              <a:rPr lang="pl-PL" dirty="0" err="1" smtClean="0">
                <a:solidFill>
                  <a:srgbClr val="FF0000"/>
                </a:solidFill>
              </a:rPr>
              <a:t>what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makes</a:t>
            </a:r>
            <a:r>
              <a:rPr lang="pl-PL" dirty="0" smtClean="0">
                <a:solidFill>
                  <a:srgbClr val="FF0000"/>
                </a:solidFill>
              </a:rPr>
              <a:t>, </a:t>
            </a:r>
            <a:r>
              <a:rPr lang="pl-PL" dirty="0" err="1" smtClean="0">
                <a:solidFill>
                  <a:srgbClr val="FF0000"/>
                </a:solidFill>
              </a:rPr>
              <a:t>that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kitchen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Italian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amazing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diverse</a:t>
            </a:r>
            <a:r>
              <a:rPr lang="pl-PL" dirty="0" smtClean="0">
                <a:solidFill>
                  <a:srgbClr val="FF0000"/>
                </a:solidFill>
              </a:rPr>
              <a:t>. </a:t>
            </a:r>
            <a:r>
              <a:rPr lang="pl-PL" dirty="0" err="1" smtClean="0">
                <a:solidFill>
                  <a:srgbClr val="FF0000"/>
                </a:solidFill>
              </a:rPr>
              <a:t>Everyone</a:t>
            </a:r>
            <a:r>
              <a:rPr lang="pl-PL" dirty="0" smtClean="0">
                <a:solidFill>
                  <a:srgbClr val="FF0000"/>
                </a:solidFill>
              </a:rPr>
              <a:t> love </a:t>
            </a:r>
            <a:r>
              <a:rPr lang="pl-PL" dirty="0" err="1" smtClean="0">
                <a:solidFill>
                  <a:srgbClr val="FF0000"/>
                </a:solidFill>
              </a:rPr>
              <a:t>Italian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kitchen</a:t>
            </a:r>
            <a:r>
              <a:rPr lang="pl-PL" dirty="0" smtClean="0">
                <a:solidFill>
                  <a:srgbClr val="FF0000"/>
                </a:solidFill>
              </a:rPr>
              <a:t>);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814371" y="1282784"/>
            <a:ext cx="398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Italian</a:t>
            </a:r>
            <a:r>
              <a:rPr lang="pl-PL" sz="2400" dirty="0" smtClean="0"/>
              <a:t> </a:t>
            </a:r>
            <a:r>
              <a:rPr lang="pl-PL" sz="2400" dirty="0" err="1" smtClean="0"/>
              <a:t>kitchen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3287981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624"/>
          </a:xfrm>
        </p:spPr>
        <p:txBody>
          <a:bodyPr/>
          <a:lstStyle/>
          <a:p>
            <a:pPr algn="ctr"/>
            <a:r>
              <a:rPr lang="pl-PL" dirty="0" smtClean="0"/>
              <a:t>PODSTAWOWE ZWROTY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136" y="2390356"/>
            <a:ext cx="7729728" cy="310198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 smtClean="0">
                <a:solidFill>
                  <a:srgbClr val="00B050"/>
                </a:solidFill>
              </a:rPr>
              <a:t>Tak</a:t>
            </a:r>
            <a:r>
              <a:rPr lang="pl-PL" dirty="0" smtClean="0"/>
              <a:t> – Si 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Nie</a:t>
            </a:r>
            <a:r>
              <a:rPr lang="pl-PL" dirty="0" smtClean="0"/>
              <a:t> – No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Dziękuję</a:t>
            </a:r>
            <a:r>
              <a:rPr lang="pl-PL" dirty="0" smtClean="0"/>
              <a:t> – Grazie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00B050"/>
                </a:solidFill>
              </a:rPr>
              <a:t>Proszę</a:t>
            </a:r>
            <a:r>
              <a:rPr lang="pl-PL" dirty="0" smtClean="0"/>
              <a:t> – </a:t>
            </a:r>
            <a:r>
              <a:rPr lang="pl-PL" dirty="0" err="1" smtClean="0"/>
              <a:t>Prego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Dzień dobry </a:t>
            </a:r>
            <a:r>
              <a:rPr lang="pl-PL" dirty="0" smtClean="0"/>
              <a:t>– </a:t>
            </a:r>
            <a:r>
              <a:rPr lang="pl-PL" dirty="0" err="1" smtClean="0"/>
              <a:t>Buongiorno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Do widzenia </a:t>
            </a:r>
            <a:r>
              <a:rPr lang="pl-PL" dirty="0" smtClean="0"/>
              <a:t>– </a:t>
            </a:r>
            <a:r>
              <a:rPr lang="pl-PL" dirty="0" err="1" smtClean="0"/>
              <a:t>Arrivederci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 smtClean="0">
                <a:solidFill>
                  <a:srgbClr val="00B050"/>
                </a:solidFill>
              </a:rPr>
              <a:t>Cześć</a:t>
            </a:r>
            <a:r>
              <a:rPr lang="pl-PL" dirty="0" smtClean="0"/>
              <a:t> – Ciao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Przepraszam</a:t>
            </a:r>
            <a:r>
              <a:rPr lang="pl-PL" dirty="0" smtClean="0"/>
              <a:t> - </a:t>
            </a:r>
            <a:r>
              <a:rPr lang="pl-PL" dirty="0" err="1" smtClean="0"/>
              <a:t>scusi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29646" y="1471750"/>
            <a:ext cx="172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Basic </a:t>
            </a:r>
            <a:r>
              <a:rPr lang="pl-PL" dirty="0" err="1" smtClean="0"/>
              <a:t>phrases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39756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B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3805" y="129994"/>
            <a:ext cx="11608526" cy="1325563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rgbClr val="F589F2"/>
                </a:solidFill>
              </a:rPr>
              <a:t>LA NOTTE ROSA – CZYLI RÓŻOWA NOC W RIMINI</a:t>
            </a:r>
            <a:endParaRPr lang="pl-PL" dirty="0">
              <a:solidFill>
                <a:srgbClr val="F589F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4490" y="2170453"/>
            <a:ext cx="7729728" cy="31019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400" dirty="0" smtClean="0"/>
              <a:t>La </a:t>
            </a:r>
            <a:r>
              <a:rPr lang="pl-PL" sz="2400" dirty="0" err="1" smtClean="0"/>
              <a:t>Notte</a:t>
            </a:r>
            <a:r>
              <a:rPr lang="pl-PL" sz="2400" dirty="0" smtClean="0"/>
              <a:t> Rosa- czyli słynna nadadriatycka różowa noc.</a:t>
            </a:r>
          </a:p>
          <a:p>
            <a:pPr marL="0" indent="0" algn="ctr">
              <a:buNone/>
            </a:pPr>
            <a:r>
              <a:rPr lang="pl-PL" sz="2400" dirty="0" smtClean="0"/>
              <a:t> W piątek 1 lipca niezależnie od wieku i sił pod różowym niebem będą bawić się wszyscy mieszkańcy oraz wiele turystów.  </a:t>
            </a:r>
          </a:p>
          <a:p>
            <a:pPr marL="0" indent="0" algn="ctr">
              <a:buNone/>
            </a:pPr>
            <a:r>
              <a:rPr lang="pl-PL" sz="2400" dirty="0" smtClean="0">
                <a:solidFill>
                  <a:srgbClr val="BB01A9"/>
                </a:solidFill>
              </a:rPr>
              <a:t>(La </a:t>
            </a:r>
            <a:r>
              <a:rPr lang="pl-PL" sz="2400" dirty="0" err="1" smtClean="0">
                <a:solidFill>
                  <a:srgbClr val="BB01A9"/>
                </a:solidFill>
              </a:rPr>
              <a:t>Notte</a:t>
            </a:r>
            <a:r>
              <a:rPr lang="pl-PL" sz="2400" dirty="0" smtClean="0">
                <a:solidFill>
                  <a:srgbClr val="BB01A9"/>
                </a:solidFill>
              </a:rPr>
              <a:t> Rosa </a:t>
            </a:r>
            <a:r>
              <a:rPr lang="pl-PL" sz="2400" dirty="0" err="1" smtClean="0">
                <a:solidFill>
                  <a:srgbClr val="BB01A9"/>
                </a:solidFill>
              </a:rPr>
              <a:t>that</a:t>
            </a:r>
            <a:r>
              <a:rPr lang="pl-PL" sz="2400" dirty="0" smtClean="0">
                <a:solidFill>
                  <a:srgbClr val="BB01A9"/>
                </a:solidFill>
              </a:rPr>
              <a:t> </a:t>
            </a:r>
            <a:r>
              <a:rPr lang="pl-PL" sz="2400" dirty="0" err="1" smtClean="0">
                <a:solidFill>
                  <a:srgbClr val="BB01A9"/>
                </a:solidFill>
              </a:rPr>
              <a:t>is</a:t>
            </a:r>
            <a:r>
              <a:rPr lang="pl-PL" sz="2400" dirty="0" smtClean="0">
                <a:solidFill>
                  <a:srgbClr val="BB01A9"/>
                </a:solidFill>
              </a:rPr>
              <a:t> </a:t>
            </a:r>
            <a:r>
              <a:rPr lang="pl-PL" sz="2400" dirty="0">
                <a:solidFill>
                  <a:srgbClr val="BB01A9"/>
                </a:solidFill>
              </a:rPr>
              <a:t>t</a:t>
            </a:r>
            <a:r>
              <a:rPr lang="pl-PL" sz="2400" dirty="0" smtClean="0">
                <a:solidFill>
                  <a:srgbClr val="BB01A9"/>
                </a:solidFill>
              </a:rPr>
              <a:t>he </a:t>
            </a:r>
            <a:r>
              <a:rPr lang="pl-PL" sz="2400" dirty="0" err="1" smtClean="0">
                <a:solidFill>
                  <a:srgbClr val="BB01A9"/>
                </a:solidFill>
              </a:rPr>
              <a:t>famouse</a:t>
            </a:r>
            <a:r>
              <a:rPr lang="pl-PL" sz="2400" dirty="0" smtClean="0">
                <a:solidFill>
                  <a:srgbClr val="BB01A9"/>
                </a:solidFill>
              </a:rPr>
              <a:t> </a:t>
            </a:r>
            <a:r>
              <a:rPr lang="pl-PL" sz="2400" dirty="0" err="1" smtClean="0">
                <a:solidFill>
                  <a:srgbClr val="BB01A9"/>
                </a:solidFill>
              </a:rPr>
              <a:t>pink</a:t>
            </a:r>
            <a:r>
              <a:rPr lang="pl-PL" sz="2400" dirty="0" smtClean="0">
                <a:solidFill>
                  <a:srgbClr val="BB01A9"/>
                </a:solidFill>
              </a:rPr>
              <a:t> </a:t>
            </a:r>
            <a:r>
              <a:rPr lang="pl-PL" sz="2400" dirty="0" err="1" smtClean="0">
                <a:solidFill>
                  <a:srgbClr val="BB01A9"/>
                </a:solidFill>
              </a:rPr>
              <a:t>night</a:t>
            </a:r>
            <a:r>
              <a:rPr lang="pl-PL" sz="2400" dirty="0" smtClean="0">
                <a:solidFill>
                  <a:srgbClr val="BB01A9"/>
                </a:solidFill>
              </a:rPr>
              <a:t> </a:t>
            </a:r>
            <a:r>
              <a:rPr lang="pl-PL" sz="2400" dirty="0" err="1" smtClean="0">
                <a:solidFill>
                  <a:srgbClr val="BB01A9"/>
                </a:solidFill>
              </a:rPr>
              <a:t>over</a:t>
            </a:r>
            <a:r>
              <a:rPr lang="pl-PL" sz="2400" dirty="0" smtClean="0">
                <a:solidFill>
                  <a:srgbClr val="BB01A9"/>
                </a:solidFill>
              </a:rPr>
              <a:t> the </a:t>
            </a:r>
            <a:r>
              <a:rPr lang="pl-PL" sz="2400" dirty="0" err="1" smtClean="0">
                <a:solidFill>
                  <a:srgbClr val="BB01A9"/>
                </a:solidFill>
              </a:rPr>
              <a:t>Adriatic</a:t>
            </a:r>
            <a:r>
              <a:rPr lang="pl-PL" sz="2400" dirty="0" smtClean="0">
                <a:solidFill>
                  <a:srgbClr val="BB01A9"/>
                </a:solidFill>
              </a:rPr>
              <a:t> </a:t>
            </a:r>
            <a:r>
              <a:rPr lang="pl-PL" sz="2400" dirty="0" err="1" smtClean="0">
                <a:solidFill>
                  <a:srgbClr val="BB01A9"/>
                </a:solidFill>
              </a:rPr>
              <a:t>sea</a:t>
            </a:r>
            <a:r>
              <a:rPr lang="pl-PL" sz="2400" dirty="0" smtClean="0">
                <a:solidFill>
                  <a:srgbClr val="BB01A9"/>
                </a:solidFill>
              </a:rPr>
              <a:t>. On </a:t>
            </a:r>
            <a:r>
              <a:rPr lang="pl-PL" sz="2400" dirty="0" err="1" smtClean="0">
                <a:solidFill>
                  <a:srgbClr val="BB01A9"/>
                </a:solidFill>
              </a:rPr>
              <a:t>Friday</a:t>
            </a:r>
            <a:r>
              <a:rPr lang="pl-PL" sz="2400" dirty="0" smtClean="0">
                <a:solidFill>
                  <a:srgbClr val="BB01A9"/>
                </a:solidFill>
              </a:rPr>
              <a:t>, </a:t>
            </a:r>
            <a:r>
              <a:rPr lang="pl-PL" sz="2400" dirty="0" err="1" smtClean="0">
                <a:solidFill>
                  <a:srgbClr val="BB01A9"/>
                </a:solidFill>
              </a:rPr>
              <a:t>July</a:t>
            </a:r>
            <a:r>
              <a:rPr lang="pl-PL" sz="2400" dirty="0" smtClean="0">
                <a:solidFill>
                  <a:srgbClr val="BB01A9"/>
                </a:solidFill>
              </a:rPr>
              <a:t> 1st, </a:t>
            </a:r>
            <a:r>
              <a:rPr lang="pl-PL" sz="2400" dirty="0" err="1" smtClean="0">
                <a:solidFill>
                  <a:srgbClr val="BB01A9"/>
                </a:solidFill>
              </a:rPr>
              <a:t>apart</a:t>
            </a:r>
            <a:r>
              <a:rPr lang="pl-PL" sz="2400" dirty="0" smtClean="0">
                <a:solidFill>
                  <a:srgbClr val="BB01A9"/>
                </a:solidFill>
              </a:rPr>
              <a:t> from </a:t>
            </a:r>
            <a:r>
              <a:rPr lang="pl-PL" sz="2400" dirty="0" err="1" smtClean="0">
                <a:solidFill>
                  <a:srgbClr val="BB01A9"/>
                </a:solidFill>
              </a:rPr>
              <a:t>age</a:t>
            </a:r>
            <a:r>
              <a:rPr lang="pl-PL" sz="2400" dirty="0" smtClean="0">
                <a:solidFill>
                  <a:srgbClr val="BB01A9"/>
                </a:solidFill>
              </a:rPr>
              <a:t> and </a:t>
            </a:r>
            <a:r>
              <a:rPr lang="pl-PL" sz="2400" dirty="0" err="1" smtClean="0">
                <a:solidFill>
                  <a:srgbClr val="BB01A9"/>
                </a:solidFill>
              </a:rPr>
              <a:t>strenght</a:t>
            </a:r>
            <a:r>
              <a:rPr lang="pl-PL" sz="2400" dirty="0" smtClean="0">
                <a:solidFill>
                  <a:srgbClr val="BB01A9"/>
                </a:solidFill>
              </a:rPr>
              <a:t> </a:t>
            </a:r>
            <a:r>
              <a:rPr lang="pl-PL" sz="2400" dirty="0" err="1" smtClean="0">
                <a:solidFill>
                  <a:srgbClr val="BB01A9"/>
                </a:solidFill>
              </a:rPr>
              <a:t>under</a:t>
            </a:r>
            <a:r>
              <a:rPr lang="pl-PL" sz="2400" dirty="0" smtClean="0">
                <a:solidFill>
                  <a:srgbClr val="BB01A9"/>
                </a:solidFill>
              </a:rPr>
              <a:t> the </a:t>
            </a:r>
            <a:r>
              <a:rPr lang="pl-PL" sz="2400" dirty="0" err="1" smtClean="0">
                <a:solidFill>
                  <a:srgbClr val="BB01A9"/>
                </a:solidFill>
              </a:rPr>
              <a:t>pink</a:t>
            </a:r>
            <a:r>
              <a:rPr lang="pl-PL" sz="2400" dirty="0" smtClean="0">
                <a:solidFill>
                  <a:srgbClr val="BB01A9"/>
                </a:solidFill>
              </a:rPr>
              <a:t> </a:t>
            </a:r>
            <a:r>
              <a:rPr lang="pl-PL" sz="2400" dirty="0" err="1" smtClean="0">
                <a:solidFill>
                  <a:srgbClr val="BB01A9"/>
                </a:solidFill>
              </a:rPr>
              <a:t>sky</a:t>
            </a:r>
            <a:r>
              <a:rPr lang="pl-PL" sz="2400" dirty="0" smtClean="0">
                <a:solidFill>
                  <a:srgbClr val="BB01A9"/>
                </a:solidFill>
              </a:rPr>
              <a:t> </a:t>
            </a:r>
            <a:r>
              <a:rPr lang="pl-PL" sz="2400" dirty="0" err="1" smtClean="0">
                <a:solidFill>
                  <a:srgbClr val="BB01A9"/>
                </a:solidFill>
              </a:rPr>
              <a:t>everyone</a:t>
            </a:r>
            <a:r>
              <a:rPr lang="pl-PL" sz="2400" dirty="0" smtClean="0">
                <a:solidFill>
                  <a:srgbClr val="BB01A9"/>
                </a:solidFill>
              </a:rPr>
              <a:t> </a:t>
            </a:r>
            <a:r>
              <a:rPr lang="pl-PL" sz="2400" dirty="0" err="1" smtClean="0">
                <a:solidFill>
                  <a:srgbClr val="BB01A9"/>
                </a:solidFill>
              </a:rPr>
              <a:t>residenst</a:t>
            </a:r>
            <a:r>
              <a:rPr lang="pl-PL" sz="2400" dirty="0" smtClean="0">
                <a:solidFill>
                  <a:srgbClr val="BB01A9"/>
                </a:solidFill>
              </a:rPr>
              <a:t> and </a:t>
            </a:r>
            <a:r>
              <a:rPr lang="pl-PL" sz="2400" dirty="0" err="1" smtClean="0">
                <a:solidFill>
                  <a:srgbClr val="BB01A9"/>
                </a:solidFill>
              </a:rPr>
              <a:t>tourist</a:t>
            </a:r>
            <a:r>
              <a:rPr lang="pl-PL" sz="2400" dirty="0" smtClean="0">
                <a:solidFill>
                  <a:srgbClr val="BB01A9"/>
                </a:solidFill>
              </a:rPr>
              <a:t> </a:t>
            </a:r>
            <a:r>
              <a:rPr lang="pl-PL" sz="2400" dirty="0" err="1" smtClean="0">
                <a:solidFill>
                  <a:srgbClr val="BB01A9"/>
                </a:solidFill>
              </a:rPr>
              <a:t>will</a:t>
            </a:r>
            <a:r>
              <a:rPr lang="pl-PL" sz="2400" dirty="0" smtClean="0">
                <a:solidFill>
                  <a:srgbClr val="BB01A9"/>
                </a:solidFill>
              </a:rPr>
              <a:t> </a:t>
            </a:r>
            <a:r>
              <a:rPr lang="pl-PL" sz="2400" dirty="0" err="1" smtClean="0">
                <a:solidFill>
                  <a:srgbClr val="BB01A9"/>
                </a:solidFill>
              </a:rPr>
              <a:t>have</a:t>
            </a:r>
            <a:r>
              <a:rPr lang="pl-PL" sz="2400" dirty="0" smtClean="0">
                <a:solidFill>
                  <a:srgbClr val="BB01A9"/>
                </a:solidFill>
              </a:rPr>
              <a:t> </a:t>
            </a:r>
            <a:r>
              <a:rPr lang="pl-PL" sz="2400" dirty="0" err="1" smtClean="0">
                <a:solidFill>
                  <a:srgbClr val="BB01A9"/>
                </a:solidFill>
              </a:rPr>
              <a:t>fun</a:t>
            </a:r>
            <a:r>
              <a:rPr lang="pl-PL" sz="2400" dirty="0" smtClean="0">
                <a:solidFill>
                  <a:srgbClr val="BB01A9"/>
                </a:solidFill>
              </a:rPr>
              <a:t>)</a:t>
            </a:r>
            <a:endParaRPr lang="pl-PL" sz="2400" dirty="0">
              <a:solidFill>
                <a:srgbClr val="BB01A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641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0210" y="276715"/>
            <a:ext cx="7729728" cy="118872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Ciekawostki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9200" y="2640294"/>
            <a:ext cx="9553303" cy="3101983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00B050"/>
                </a:solidFill>
              </a:rPr>
              <a:t>W wielu europejskich językach nazwa tego państwa brzmi Italia, a dla nas WŁOCHY.</a:t>
            </a:r>
          </a:p>
          <a:p>
            <a:r>
              <a:rPr lang="pl-PL" sz="2000" dirty="0" smtClean="0">
                <a:solidFill>
                  <a:schemeClr val="bg1">
                    <a:lumMod val="75000"/>
                  </a:schemeClr>
                </a:solidFill>
              </a:rPr>
              <a:t>Pechowym dniem dla Włochów jest wtorek 17.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Często do obiadu piją czerwone wino.</a:t>
            </a:r>
          </a:p>
          <a:p>
            <a:r>
              <a:rPr lang="pl-PL" sz="2000" dirty="0" smtClean="0">
                <a:solidFill>
                  <a:srgbClr val="00B050"/>
                </a:solidFill>
              </a:rPr>
              <a:t> Najdłuższe nazwisko składa się z 17 liter, a najkrótsze z dwóch i brzmi (Bo, Pe, Po, Re).</a:t>
            </a: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03985" y="1451574"/>
            <a:ext cx="182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Interesting</a:t>
            </a:r>
            <a:r>
              <a:rPr lang="pl-PL" sz="2000" dirty="0" smtClean="0"/>
              <a:t> </a:t>
            </a:r>
            <a:r>
              <a:rPr lang="pl-PL" sz="2000" dirty="0" err="1" smtClean="0"/>
              <a:t>facts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1346406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74</TotalTime>
  <Words>360</Words>
  <Application>Microsoft Office PowerPoint</Application>
  <PresentationFormat>Niestandardowy</PresentationFormat>
  <Paragraphs>50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Parcel</vt:lpstr>
      <vt:lpstr>CZYM JEST EUROPEJSKI DZIEŃ JĘZYKÓW?</vt:lpstr>
      <vt:lpstr>WŁOCHY</vt:lpstr>
      <vt:lpstr>Mapa, flaga i godło Włoch</vt:lpstr>
      <vt:lpstr>PIĘKNE WŁOSKIE MIASTA:</vt:lpstr>
      <vt:lpstr>Najpiękniejsze plaże świata są we Włoszech</vt:lpstr>
      <vt:lpstr>KUCHNIA WŁOSKA</vt:lpstr>
      <vt:lpstr>PODSTAWOWE ZWROTY</vt:lpstr>
      <vt:lpstr>LA NOTTE ROSA – CZYLI RÓŻOWA NOC W RIMINI</vt:lpstr>
      <vt:lpstr>Ciekawostki</vt:lpstr>
      <vt:lpstr>PREZENTACJĘ WYKONAŁA: Julia Sepczyńska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CZYM JEST EUROPEJSKI DZIEŃ JĘZYKÓW</dc:title>
  <dc:creator>III TRg2</dc:creator>
  <cp:lastModifiedBy>Dell</cp:lastModifiedBy>
  <cp:revision>18</cp:revision>
  <dcterms:created xsi:type="dcterms:W3CDTF">2022-09-26T10:36:08Z</dcterms:created>
  <dcterms:modified xsi:type="dcterms:W3CDTF">2022-09-26T18:24:19Z</dcterms:modified>
</cp:coreProperties>
</file>